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0a08cef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0a08cef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57be7db6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57be7db6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57be7db6a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57be7db6a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57be7db6a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57be7db6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657be7db6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57be7db6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409a084e7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409a084e7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57be7db6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57be7db6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57be7db6a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57be7db6a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57be7db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57be7db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3f2e2fad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3f2e2fa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58ac25d1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58ac25d1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489ecca4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489ecca4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58ac25d1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58ac25d1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409a084e7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409a084e7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409a084e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409a084e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58ac25d1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58ac25d1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409a084e7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409a084e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09a084e7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09a084e7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409a084e7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409a084e7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409a084e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409a084e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58ac25d1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58ac25d1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58ac25d1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58ac25d1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657be7db6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57be7db6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58ac25d1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58ac25d1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fc403d87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fc403d87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fb8f1a5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fb8f1a5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fb8f1a53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fb8f1a53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fb8f1a53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fb8f1a53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409a084e7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409a084e7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57be7db6a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57be7db6a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570fe2e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570fe2e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489ecca4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489ecca4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570fe2e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570fe2e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409a084e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409a084e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57be7db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57be7db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body"/>
          </p:nvPr>
        </p:nvSpPr>
        <p:spPr>
          <a:xfrm>
            <a:off x="78950" y="233000"/>
            <a:ext cx="2190300" cy="23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1C232"/>
                </a:solidFill>
                <a:latin typeface="Comic Sans MS"/>
                <a:ea typeface="Comic Sans MS"/>
                <a:cs typeface="Comic Sans MS"/>
                <a:sym typeface="Comic Sans MS"/>
              </a:rPr>
              <a:t>Match Prediction System:</a:t>
            </a:r>
            <a:endParaRPr sz="1200">
              <a:solidFill>
                <a:srgbClr val="F1C232"/>
              </a:solidFill>
              <a:latin typeface="Comic Sans MS"/>
              <a:ea typeface="Comic Sans MS"/>
              <a:cs typeface="Comic Sans MS"/>
              <a:sym typeface="Comic Sans MS"/>
            </a:endParaRPr>
          </a:p>
          <a:p>
            <a:pPr indent="0" lvl="0" marL="0" rtl="0" algn="l">
              <a:spcBef>
                <a:spcPts val="1600"/>
              </a:spcBef>
              <a:spcAft>
                <a:spcPts val="0"/>
              </a:spcAft>
              <a:buNone/>
            </a:pPr>
            <a:r>
              <a:rPr lang="zh-TW" sz="1200">
                <a:solidFill>
                  <a:srgbClr val="F1C232"/>
                </a:solidFill>
                <a:latin typeface="Comic Sans MS"/>
                <a:ea typeface="Comic Sans MS"/>
                <a:cs typeface="Comic Sans MS"/>
                <a:sym typeface="Comic Sans MS"/>
              </a:rPr>
              <a:t>Designed for ranked game players</a:t>
            </a:r>
            <a:endParaRPr sz="1200">
              <a:solidFill>
                <a:srgbClr val="F1C232"/>
              </a:solidFill>
              <a:latin typeface="Comic Sans MS"/>
              <a:ea typeface="Comic Sans MS"/>
              <a:cs typeface="Comic Sans MS"/>
              <a:sym typeface="Comic Sans MS"/>
            </a:endParaRPr>
          </a:p>
          <a:p>
            <a:pPr indent="0" lvl="0" marL="0" rtl="0" algn="l">
              <a:spcBef>
                <a:spcPts val="1600"/>
              </a:spcBef>
              <a:spcAft>
                <a:spcPts val="0"/>
              </a:spcAft>
              <a:buNone/>
            </a:pPr>
            <a:r>
              <a:rPr lang="zh-TW" sz="1200">
                <a:solidFill>
                  <a:srgbClr val="F1C232"/>
                </a:solidFill>
                <a:latin typeface="Comic Sans MS"/>
                <a:ea typeface="Comic Sans MS"/>
                <a:cs typeface="Comic Sans MS"/>
                <a:sym typeface="Comic Sans MS"/>
              </a:rPr>
              <a:t>Evaluating the chance of winning before the game, and players can decide whether they want to start playing that game, or dodge the match</a:t>
            </a:r>
            <a:endParaRPr sz="1200">
              <a:solidFill>
                <a:srgbClr val="F1C232"/>
              </a:solidFill>
              <a:latin typeface="Comic Sans MS"/>
              <a:ea typeface="Comic Sans MS"/>
              <a:cs typeface="Comic Sans MS"/>
              <a:sym typeface="Comic Sans MS"/>
            </a:endParaRPr>
          </a:p>
          <a:p>
            <a:pPr indent="0" lvl="0" marL="0" rtl="0" algn="l">
              <a:spcBef>
                <a:spcPts val="1600"/>
              </a:spcBef>
              <a:spcAft>
                <a:spcPts val="1600"/>
              </a:spcAft>
              <a:buNone/>
            </a:pPr>
            <a:r>
              <a:t/>
            </a:r>
            <a:endParaRPr sz="1200">
              <a:solidFill>
                <a:srgbClr val="F1C232"/>
              </a:solidFill>
              <a:latin typeface="Comic Sans MS"/>
              <a:ea typeface="Comic Sans MS"/>
              <a:cs typeface="Comic Sans MS"/>
              <a:sym typeface="Comic Sans MS"/>
            </a:endParaRPr>
          </a:p>
        </p:txBody>
      </p:sp>
      <p:sp>
        <p:nvSpPr>
          <p:cNvPr id="55" name="Google Shape;55;p13"/>
          <p:cNvSpPr txBox="1"/>
          <p:nvPr>
            <p:ph idx="1" type="body"/>
          </p:nvPr>
        </p:nvSpPr>
        <p:spPr>
          <a:xfrm>
            <a:off x="228050" y="2766075"/>
            <a:ext cx="1693800" cy="203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200">
              <a:solidFill>
                <a:srgbClr val="FFFFFF"/>
              </a:solidFill>
            </a:endParaRPr>
          </a:p>
        </p:txBody>
      </p:sp>
      <p:sp>
        <p:nvSpPr>
          <p:cNvPr id="56" name="Google Shape;56;p13"/>
          <p:cNvSpPr txBox="1"/>
          <p:nvPr>
            <p:ph idx="1" type="body"/>
          </p:nvPr>
        </p:nvSpPr>
        <p:spPr>
          <a:xfrm>
            <a:off x="0" y="2637000"/>
            <a:ext cx="9144000" cy="2506500"/>
          </a:xfrm>
          <a:prstGeom prst="rect">
            <a:avLst/>
          </a:prstGeom>
          <a:solidFill>
            <a:srgbClr val="073763"/>
          </a:solidFill>
        </p:spPr>
        <p:txBody>
          <a:bodyPr anchorCtr="0" anchor="t" bIns="91425" lIns="91425" spcFirstLastPara="1" rIns="91425" wrap="square" tIns="91425">
            <a:noAutofit/>
          </a:bodyPr>
          <a:lstStyle/>
          <a:p>
            <a:pPr indent="0" lvl="0" marL="0" rtl="0" algn="l">
              <a:spcBef>
                <a:spcPts val="0"/>
              </a:spcBef>
              <a:spcAft>
                <a:spcPts val="1600"/>
              </a:spcAft>
              <a:buNone/>
            </a:pPr>
            <a:r>
              <a:rPr lang="zh-TW" sz="1200">
                <a:solidFill>
                  <a:srgbClr val="FFFFFF"/>
                </a:solidFill>
              </a:rPr>
              <a:t> </a:t>
            </a:r>
            <a:endParaRPr sz="1200">
              <a:solidFill>
                <a:srgbClr val="FFFFFF"/>
              </a:solidFill>
            </a:endParaRPr>
          </a:p>
        </p:txBody>
      </p:sp>
      <p:sp>
        <p:nvSpPr>
          <p:cNvPr id="57" name="Google Shape;57;p13"/>
          <p:cNvSpPr txBox="1"/>
          <p:nvPr>
            <p:ph idx="1" type="body"/>
          </p:nvPr>
        </p:nvSpPr>
        <p:spPr>
          <a:xfrm>
            <a:off x="6944225" y="305525"/>
            <a:ext cx="1992000" cy="4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6B26B"/>
                </a:solidFill>
                <a:latin typeface="Comic Sans MS"/>
                <a:ea typeface="Comic Sans MS"/>
                <a:cs typeface="Comic Sans MS"/>
                <a:sym typeface="Comic Sans MS"/>
              </a:rPr>
              <a:t>Technologies Used :</a:t>
            </a:r>
            <a:endParaRPr sz="1200">
              <a:solidFill>
                <a:srgbClr val="F6B26B"/>
              </a:solidFill>
              <a:latin typeface="Comic Sans MS"/>
              <a:ea typeface="Comic Sans MS"/>
              <a:cs typeface="Comic Sans MS"/>
              <a:sym typeface="Comic Sans MS"/>
            </a:endParaRPr>
          </a:p>
          <a:p>
            <a:pPr indent="0" lvl="0" marL="0" rtl="0" algn="l">
              <a:spcBef>
                <a:spcPts val="1600"/>
              </a:spcBef>
              <a:spcAft>
                <a:spcPts val="0"/>
              </a:spcAft>
              <a:buNone/>
            </a:pPr>
            <a:r>
              <a:rPr lang="zh-TW" sz="1200">
                <a:solidFill>
                  <a:srgbClr val="F1C232"/>
                </a:solidFill>
                <a:latin typeface="Comic Sans MS"/>
                <a:ea typeface="Comic Sans MS"/>
                <a:cs typeface="Comic Sans MS"/>
                <a:sym typeface="Comic Sans MS"/>
              </a:rPr>
              <a:t>Python, Pandas, RIOT API, HTML, Selenium, Beautifulsoup, HTML, Flask</a:t>
            </a:r>
            <a:endParaRPr sz="1200">
              <a:solidFill>
                <a:srgbClr val="F1C232"/>
              </a:solidFill>
              <a:latin typeface="Comic Sans MS"/>
              <a:ea typeface="Comic Sans MS"/>
              <a:cs typeface="Comic Sans MS"/>
              <a:sym typeface="Comic Sans MS"/>
            </a:endParaRPr>
          </a:p>
          <a:p>
            <a:pPr indent="0" lvl="0" marL="0" rtl="0" algn="l">
              <a:spcBef>
                <a:spcPts val="1600"/>
              </a:spcBef>
              <a:spcAft>
                <a:spcPts val="0"/>
              </a:spcAft>
              <a:buNone/>
            </a:pPr>
            <a:r>
              <a:rPr lang="zh-TW" sz="1200">
                <a:solidFill>
                  <a:srgbClr val="F1C232"/>
                </a:solidFill>
                <a:latin typeface="Comic Sans MS"/>
                <a:ea typeface="Comic Sans MS"/>
                <a:cs typeface="Comic Sans MS"/>
                <a:sym typeface="Comic Sans MS"/>
              </a:rPr>
              <a:t>Machine Learning Model: </a:t>
            </a:r>
            <a:endParaRPr sz="1200">
              <a:solidFill>
                <a:srgbClr val="F1C232"/>
              </a:solidFill>
              <a:latin typeface="Comic Sans MS"/>
              <a:ea typeface="Comic Sans MS"/>
              <a:cs typeface="Comic Sans MS"/>
              <a:sym typeface="Comic Sans MS"/>
            </a:endParaRPr>
          </a:p>
          <a:p>
            <a:pPr indent="0" lvl="0" marL="0" rtl="0" algn="l">
              <a:spcBef>
                <a:spcPts val="1600"/>
              </a:spcBef>
              <a:spcAft>
                <a:spcPts val="0"/>
              </a:spcAft>
              <a:buNone/>
            </a:pPr>
            <a:r>
              <a:rPr lang="zh-TW" sz="1200">
                <a:solidFill>
                  <a:srgbClr val="F1C232"/>
                </a:solidFill>
                <a:latin typeface="Comic Sans MS"/>
                <a:ea typeface="Comic Sans MS"/>
                <a:cs typeface="Comic Sans MS"/>
                <a:sym typeface="Comic Sans MS"/>
              </a:rPr>
              <a:t>Random Forest, Logistic Regression, ANN</a:t>
            </a:r>
            <a:endParaRPr sz="1200">
              <a:solidFill>
                <a:srgbClr val="F1C232"/>
              </a:solidFill>
              <a:latin typeface="Comic Sans MS"/>
              <a:ea typeface="Comic Sans MS"/>
              <a:cs typeface="Comic Sans MS"/>
              <a:sym typeface="Comic Sans MS"/>
            </a:endParaRPr>
          </a:p>
          <a:p>
            <a:pPr indent="0" lvl="0" marL="0" rtl="0" algn="l">
              <a:spcBef>
                <a:spcPts val="1600"/>
              </a:spcBef>
              <a:spcAft>
                <a:spcPts val="0"/>
              </a:spcAft>
              <a:buNone/>
            </a:pPr>
            <a:r>
              <a:rPr lang="zh-TW" sz="1200">
                <a:solidFill>
                  <a:srgbClr val="FFFFFF"/>
                </a:solidFill>
                <a:latin typeface="Comic Sans MS"/>
                <a:ea typeface="Comic Sans MS"/>
                <a:cs typeface="Comic Sans MS"/>
                <a:sym typeface="Comic Sans MS"/>
              </a:rPr>
              <a:t>Recommendation System:</a:t>
            </a:r>
            <a:endParaRPr sz="1200">
              <a:solidFill>
                <a:srgbClr val="FFFFFF"/>
              </a:solidFill>
              <a:latin typeface="Comic Sans MS"/>
              <a:ea typeface="Comic Sans MS"/>
              <a:cs typeface="Comic Sans MS"/>
              <a:sym typeface="Comic Sans MS"/>
            </a:endParaRPr>
          </a:p>
          <a:p>
            <a:pPr indent="0" lvl="0" marL="0" rtl="0" algn="l">
              <a:spcBef>
                <a:spcPts val="1600"/>
              </a:spcBef>
              <a:spcAft>
                <a:spcPts val="0"/>
              </a:spcAft>
              <a:buNone/>
            </a:pPr>
            <a:r>
              <a:rPr lang="zh-TW" sz="1200">
                <a:solidFill>
                  <a:srgbClr val="FFFFFF"/>
                </a:solidFill>
                <a:latin typeface="Comic Sans MS"/>
                <a:ea typeface="Comic Sans MS"/>
                <a:cs typeface="Comic Sans MS"/>
                <a:sym typeface="Comic Sans MS"/>
              </a:rPr>
              <a:t>Content-based filtering, K-nearest neighbour (KNN), Scipy hamming distance</a:t>
            </a:r>
            <a:endParaRPr sz="1200">
              <a:solidFill>
                <a:srgbClr val="FFFFFF"/>
              </a:solidFill>
              <a:latin typeface="Comic Sans MS"/>
              <a:ea typeface="Comic Sans MS"/>
              <a:cs typeface="Comic Sans MS"/>
              <a:sym typeface="Comic Sans MS"/>
            </a:endParaRPr>
          </a:p>
          <a:p>
            <a:pPr indent="0" lvl="0" marL="0" rtl="0" algn="l">
              <a:spcBef>
                <a:spcPts val="1600"/>
              </a:spcBef>
              <a:spcAft>
                <a:spcPts val="1600"/>
              </a:spcAft>
              <a:buNone/>
            </a:pPr>
            <a:r>
              <a:rPr lang="zh-TW" sz="1200">
                <a:solidFill>
                  <a:srgbClr val="FFFFFF"/>
                </a:solidFill>
                <a:latin typeface="Comic Sans MS"/>
                <a:ea typeface="Comic Sans MS"/>
                <a:cs typeface="Comic Sans MS"/>
                <a:sym typeface="Comic Sans MS"/>
              </a:rPr>
              <a:t>Flask (Deployment)</a:t>
            </a:r>
            <a:endParaRPr sz="1200">
              <a:solidFill>
                <a:srgbClr val="FFFFFF"/>
              </a:solidFill>
              <a:latin typeface="Comic Sans MS"/>
              <a:ea typeface="Comic Sans MS"/>
              <a:cs typeface="Comic Sans MS"/>
              <a:sym typeface="Comic Sans MS"/>
            </a:endParaRPr>
          </a:p>
        </p:txBody>
      </p:sp>
      <p:sp>
        <p:nvSpPr>
          <p:cNvPr id="58" name="Google Shape;58;p13"/>
          <p:cNvSpPr txBox="1"/>
          <p:nvPr>
            <p:ph idx="1" type="body"/>
          </p:nvPr>
        </p:nvSpPr>
        <p:spPr>
          <a:xfrm>
            <a:off x="78950" y="2766100"/>
            <a:ext cx="1992000" cy="23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FFFFF"/>
                </a:solidFill>
                <a:latin typeface="Comic Sans MS"/>
                <a:ea typeface="Comic Sans MS"/>
                <a:cs typeface="Comic Sans MS"/>
                <a:sym typeface="Comic Sans MS"/>
              </a:rPr>
              <a:t>Champion Recommendation System:</a:t>
            </a:r>
            <a:endParaRPr sz="1200">
              <a:solidFill>
                <a:srgbClr val="FFFFFF"/>
              </a:solidFill>
              <a:latin typeface="Comic Sans MS"/>
              <a:ea typeface="Comic Sans MS"/>
              <a:cs typeface="Comic Sans MS"/>
              <a:sym typeface="Comic Sans MS"/>
            </a:endParaRPr>
          </a:p>
          <a:p>
            <a:pPr indent="0" lvl="0" marL="0" rtl="0" algn="l">
              <a:spcBef>
                <a:spcPts val="1600"/>
              </a:spcBef>
              <a:spcAft>
                <a:spcPts val="0"/>
              </a:spcAft>
              <a:buNone/>
            </a:pPr>
            <a:r>
              <a:rPr lang="zh-TW" sz="1200">
                <a:solidFill>
                  <a:srgbClr val="FFFFFF"/>
                </a:solidFill>
                <a:latin typeface="Comic Sans MS"/>
                <a:ea typeface="Comic Sans MS"/>
                <a:cs typeface="Comic Sans MS"/>
                <a:sym typeface="Comic Sans MS"/>
              </a:rPr>
              <a:t>Designed for beginners and intermediate level players</a:t>
            </a:r>
            <a:endParaRPr sz="1200">
              <a:solidFill>
                <a:srgbClr val="FFFFFF"/>
              </a:solidFill>
              <a:latin typeface="Comic Sans MS"/>
              <a:ea typeface="Comic Sans MS"/>
              <a:cs typeface="Comic Sans MS"/>
              <a:sym typeface="Comic Sans MS"/>
            </a:endParaRPr>
          </a:p>
          <a:p>
            <a:pPr indent="0" lvl="0" marL="0" rtl="0" algn="l">
              <a:spcBef>
                <a:spcPts val="1600"/>
              </a:spcBef>
              <a:spcAft>
                <a:spcPts val="1600"/>
              </a:spcAft>
              <a:buNone/>
            </a:pPr>
            <a:r>
              <a:rPr lang="zh-TW" sz="1200">
                <a:solidFill>
                  <a:srgbClr val="FFFFFF"/>
                </a:solidFill>
                <a:latin typeface="Comic Sans MS"/>
                <a:ea typeface="Comic Sans MS"/>
                <a:cs typeface="Comic Sans MS"/>
                <a:sym typeface="Comic Sans MS"/>
              </a:rPr>
              <a:t>Recommending starting and advanced champions to players based on champion features</a:t>
            </a:r>
            <a:endParaRPr sz="1200">
              <a:solidFill>
                <a:srgbClr val="FFFFFF"/>
              </a:solidFill>
              <a:latin typeface="Comic Sans MS"/>
              <a:ea typeface="Comic Sans MS"/>
              <a:cs typeface="Comic Sans MS"/>
              <a:sym typeface="Comic Sans MS"/>
            </a:endParaRPr>
          </a:p>
        </p:txBody>
      </p:sp>
      <p:sp>
        <p:nvSpPr>
          <p:cNvPr id="59" name="Google Shape;59;p13"/>
          <p:cNvSpPr txBox="1"/>
          <p:nvPr>
            <p:ph idx="1" type="body"/>
          </p:nvPr>
        </p:nvSpPr>
        <p:spPr>
          <a:xfrm>
            <a:off x="3788050" y="0"/>
            <a:ext cx="1992000" cy="3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400">
                <a:solidFill>
                  <a:srgbClr val="FFFFFF"/>
                </a:solidFill>
                <a:latin typeface="Comic Sans MS"/>
                <a:ea typeface="Comic Sans MS"/>
                <a:cs typeface="Comic Sans MS"/>
                <a:sym typeface="Comic Sans MS"/>
              </a:rPr>
              <a:t>Champrediction</a:t>
            </a:r>
            <a:endParaRPr sz="1400">
              <a:solidFill>
                <a:srgbClr val="FFFFFF"/>
              </a:solidFill>
              <a:latin typeface="Comic Sans MS"/>
              <a:ea typeface="Comic Sans MS"/>
              <a:cs typeface="Comic Sans MS"/>
              <a:sym typeface="Comic Sans MS"/>
            </a:endParaRPr>
          </a:p>
          <a:p>
            <a:pPr indent="0" lvl="0" marL="0" rtl="0" algn="l">
              <a:spcBef>
                <a:spcPts val="1600"/>
              </a:spcBef>
              <a:spcAft>
                <a:spcPts val="1600"/>
              </a:spcAft>
              <a:buNone/>
            </a:pPr>
            <a:r>
              <a:t/>
            </a:r>
            <a:endParaRPr sz="1400">
              <a:solidFill>
                <a:srgbClr val="FFFFFF"/>
              </a:solidFill>
              <a:latin typeface="Comic Sans MS"/>
              <a:ea typeface="Comic Sans MS"/>
              <a:cs typeface="Comic Sans MS"/>
              <a:sym typeface="Comic Sans MS"/>
            </a:endParaRPr>
          </a:p>
        </p:txBody>
      </p:sp>
      <p:pic>
        <p:nvPicPr>
          <p:cNvPr id="60" name="Google Shape;60;p13"/>
          <p:cNvPicPr preferRelativeResize="0"/>
          <p:nvPr/>
        </p:nvPicPr>
        <p:blipFill>
          <a:blip r:embed="rId3">
            <a:alphaModFix/>
          </a:blip>
          <a:stretch>
            <a:fillRect/>
          </a:stretch>
        </p:blipFill>
        <p:spPr>
          <a:xfrm>
            <a:off x="2394275" y="0"/>
            <a:ext cx="4226626" cy="1476493"/>
          </a:xfrm>
          <a:prstGeom prst="rect">
            <a:avLst/>
          </a:prstGeom>
          <a:noFill/>
          <a:ln>
            <a:noFill/>
          </a:ln>
        </p:spPr>
      </p:pic>
      <p:pic>
        <p:nvPicPr>
          <p:cNvPr id="61" name="Google Shape;61;p13"/>
          <p:cNvPicPr preferRelativeResize="0"/>
          <p:nvPr/>
        </p:nvPicPr>
        <p:blipFill>
          <a:blip r:embed="rId4">
            <a:alphaModFix/>
          </a:blip>
          <a:stretch>
            <a:fillRect/>
          </a:stretch>
        </p:blipFill>
        <p:spPr>
          <a:xfrm>
            <a:off x="2394275" y="1276160"/>
            <a:ext cx="4226624" cy="1295591"/>
          </a:xfrm>
          <a:prstGeom prst="rect">
            <a:avLst/>
          </a:prstGeom>
          <a:noFill/>
          <a:ln>
            <a:noFill/>
          </a:ln>
        </p:spPr>
      </p:pic>
      <p:pic>
        <p:nvPicPr>
          <p:cNvPr id="62" name="Google Shape;62;p13"/>
          <p:cNvPicPr preferRelativeResize="0"/>
          <p:nvPr/>
        </p:nvPicPr>
        <p:blipFill>
          <a:blip r:embed="rId5">
            <a:alphaModFix/>
          </a:blip>
          <a:stretch>
            <a:fillRect/>
          </a:stretch>
        </p:blipFill>
        <p:spPr>
          <a:xfrm>
            <a:off x="2041425" y="2637000"/>
            <a:ext cx="4911049" cy="2165175"/>
          </a:xfrm>
          <a:prstGeom prst="rect">
            <a:avLst/>
          </a:prstGeom>
          <a:noFill/>
          <a:ln>
            <a:noFill/>
          </a:ln>
        </p:spPr>
      </p:pic>
      <p:pic>
        <p:nvPicPr>
          <p:cNvPr id="63" name="Google Shape;63;p13"/>
          <p:cNvPicPr preferRelativeResize="0"/>
          <p:nvPr/>
        </p:nvPicPr>
        <p:blipFill>
          <a:blip r:embed="rId6">
            <a:alphaModFix/>
          </a:blip>
          <a:stretch>
            <a:fillRect/>
          </a:stretch>
        </p:blipFill>
        <p:spPr>
          <a:xfrm>
            <a:off x="4692275" y="4009725"/>
            <a:ext cx="2251950" cy="792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2258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3600"/>
              <a:t>Part 1 - Match Prediction Model</a:t>
            </a:r>
            <a:endParaRPr sz="3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90725" y="2240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"Know the enemy and know yourself” - SUN Tsu</a:t>
            </a:r>
            <a:endParaRPr/>
          </a:p>
        </p:txBody>
      </p:sp>
      <p:sp>
        <p:nvSpPr>
          <p:cNvPr id="132" name="Google Shape;132;p23"/>
          <p:cNvSpPr txBox="1"/>
          <p:nvPr>
            <p:ph idx="1" type="body"/>
          </p:nvPr>
        </p:nvSpPr>
        <p:spPr>
          <a:xfrm>
            <a:off x="409675"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Ranked game players could evaluate their team composition during champion</a:t>
            </a:r>
            <a:endParaRPr>
              <a:solidFill>
                <a:srgbClr val="FFFFFF"/>
              </a:solidFill>
            </a:endParaRPr>
          </a:p>
          <a:p>
            <a:pPr indent="0" lvl="0" marL="0" rtl="0" algn="l">
              <a:spcBef>
                <a:spcPts val="1600"/>
              </a:spcBef>
              <a:spcAft>
                <a:spcPts val="1600"/>
              </a:spcAft>
              <a:buNone/>
            </a:pPr>
            <a:r>
              <a:rPr lang="zh-TW">
                <a:solidFill>
                  <a:srgbClr val="FFFFFF"/>
                </a:solidFill>
              </a:rPr>
              <a:t>selection, if they think the team composition is too bad, they can dodge the game.</a:t>
            </a:r>
            <a:endParaRPr>
              <a:solidFill>
                <a:srgbClr val="FFFFFF"/>
              </a:solidFill>
            </a:endParaRPr>
          </a:p>
        </p:txBody>
      </p:sp>
      <p:pic>
        <p:nvPicPr>
          <p:cNvPr id="133" name="Google Shape;133;p23"/>
          <p:cNvPicPr preferRelativeResize="0"/>
          <p:nvPr/>
        </p:nvPicPr>
        <p:blipFill>
          <a:blip r:embed="rId3">
            <a:alphaModFix/>
          </a:blip>
          <a:stretch>
            <a:fillRect/>
          </a:stretch>
        </p:blipFill>
        <p:spPr>
          <a:xfrm>
            <a:off x="2046500" y="1832200"/>
            <a:ext cx="6179026" cy="3188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421925" y="285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Provide Extra Information in Game Replay</a:t>
            </a:r>
            <a:endParaRPr/>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Usually when players try to get insight from watching game replay, they tend to ignore the importance of team composition (Even for many players with advanced skill and game understanding), the ML model helps them to make better analytics</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40" name="Google Shape;140;p24"/>
          <p:cNvPicPr preferRelativeResize="0"/>
          <p:nvPr/>
        </p:nvPicPr>
        <p:blipFill>
          <a:blip r:embed="rId3">
            <a:alphaModFix/>
          </a:blip>
          <a:stretch>
            <a:fillRect/>
          </a:stretch>
        </p:blipFill>
        <p:spPr>
          <a:xfrm>
            <a:off x="2690125" y="2143150"/>
            <a:ext cx="3869875" cy="2902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5"/>
          <p:cNvSpPr txBox="1"/>
          <p:nvPr>
            <p:ph idx="1" type="body"/>
          </p:nvPr>
        </p:nvSpPr>
        <p:spPr>
          <a:xfrm>
            <a:off x="818400" y="1718825"/>
            <a:ext cx="73611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zh-TW">
                <a:solidFill>
                  <a:srgbClr val="FFFFFF"/>
                </a:solidFill>
              </a:rPr>
              <a:t>Input:    The name of champions and position for Blue and Red team</a:t>
            </a:r>
            <a:endParaRPr>
              <a:solidFill>
                <a:srgbClr val="FFFFFF"/>
              </a:solidFill>
            </a:endParaRPr>
          </a:p>
          <a:p>
            <a:pPr indent="0" lvl="0" marL="0" rtl="0" algn="l">
              <a:spcBef>
                <a:spcPts val="1600"/>
              </a:spcBef>
              <a:spcAft>
                <a:spcPts val="1600"/>
              </a:spcAft>
              <a:buNone/>
            </a:pPr>
            <a:r>
              <a:rPr lang="zh-TW">
                <a:solidFill>
                  <a:srgbClr val="FFFFFF"/>
                </a:solidFill>
              </a:rPr>
              <a:t>Output</a:t>
            </a:r>
            <a:r>
              <a:rPr lang="zh-TW" sz="1800">
                <a:solidFill>
                  <a:srgbClr val="FFFFFF"/>
                </a:solidFill>
              </a:rPr>
              <a:t> :     How likely Blue/Red team is going to win?</a:t>
            </a:r>
            <a:endParaRPr sz="1800">
              <a:solidFill>
                <a:srgbClr val="FFFFFF"/>
              </a:solidFill>
            </a:endParaRPr>
          </a:p>
        </p:txBody>
      </p:sp>
      <p:pic>
        <p:nvPicPr>
          <p:cNvPr id="147" name="Google Shape;147;p25"/>
          <p:cNvPicPr preferRelativeResize="0"/>
          <p:nvPr/>
        </p:nvPicPr>
        <p:blipFill>
          <a:blip r:embed="rId3">
            <a:alphaModFix/>
          </a:blip>
          <a:stretch>
            <a:fillRect/>
          </a:stretch>
        </p:blipFill>
        <p:spPr>
          <a:xfrm>
            <a:off x="0" y="6"/>
            <a:ext cx="9144000" cy="35004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Preprocessing</a:t>
            </a:r>
            <a:endParaRPr/>
          </a:p>
        </p:txBody>
      </p:sp>
      <p:sp>
        <p:nvSpPr>
          <p:cNvPr id="153" name="Google Shape;153;p26"/>
          <p:cNvSpPr txBox="1"/>
          <p:nvPr>
            <p:ph idx="1" type="body"/>
          </p:nvPr>
        </p:nvSpPr>
        <p:spPr>
          <a:xfrm>
            <a:off x="164500" y="3018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solidFill>
                  <a:srgbClr val="FFFFFF"/>
                </a:solidFill>
              </a:rPr>
              <a:t>After data cleaning, the dataframe looks like this:</a:t>
            </a:r>
            <a:endParaRPr>
              <a:solidFill>
                <a:srgbClr val="FFFFFF"/>
              </a:solidFill>
            </a:endParaRPr>
          </a:p>
        </p:txBody>
      </p:sp>
      <p:pic>
        <p:nvPicPr>
          <p:cNvPr id="154" name="Google Shape;154;p26"/>
          <p:cNvPicPr preferRelativeResize="0"/>
          <p:nvPr/>
        </p:nvPicPr>
        <p:blipFill>
          <a:blip r:embed="rId3">
            <a:alphaModFix/>
          </a:blip>
          <a:stretch>
            <a:fillRect/>
          </a:stretch>
        </p:blipFill>
        <p:spPr>
          <a:xfrm>
            <a:off x="0" y="3674255"/>
            <a:ext cx="9144001" cy="1469239"/>
          </a:xfrm>
          <a:prstGeom prst="rect">
            <a:avLst/>
          </a:prstGeom>
          <a:noFill/>
          <a:ln>
            <a:noFill/>
          </a:ln>
        </p:spPr>
      </p:pic>
      <p:pic>
        <p:nvPicPr>
          <p:cNvPr id="155" name="Google Shape;155;p26"/>
          <p:cNvPicPr preferRelativeResize="0"/>
          <p:nvPr/>
        </p:nvPicPr>
        <p:blipFill>
          <a:blip r:embed="rId4">
            <a:alphaModFix/>
          </a:blip>
          <a:stretch>
            <a:fillRect/>
          </a:stretch>
        </p:blipFill>
        <p:spPr>
          <a:xfrm>
            <a:off x="0" y="1698050"/>
            <a:ext cx="9144002" cy="1119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Choosing the Random Forest Classifier</a:t>
            </a:r>
            <a:endParaRPr/>
          </a:p>
        </p:txBody>
      </p:sp>
      <p:pic>
        <p:nvPicPr>
          <p:cNvPr id="161" name="Google Shape;161;p27"/>
          <p:cNvPicPr preferRelativeResize="0"/>
          <p:nvPr/>
        </p:nvPicPr>
        <p:blipFill>
          <a:blip r:embed="rId3">
            <a:alphaModFix/>
          </a:blip>
          <a:stretch>
            <a:fillRect/>
          </a:stretch>
        </p:blipFill>
        <p:spPr>
          <a:xfrm>
            <a:off x="0" y="1750895"/>
            <a:ext cx="9144000" cy="3086460"/>
          </a:xfrm>
          <a:prstGeom prst="rect">
            <a:avLst/>
          </a:prstGeom>
          <a:noFill/>
          <a:ln>
            <a:noFill/>
          </a:ln>
        </p:spPr>
      </p:pic>
      <p:sp>
        <p:nvSpPr>
          <p:cNvPr id="162" name="Google Shape;162;p27"/>
          <p:cNvSpPr/>
          <p:nvPr/>
        </p:nvSpPr>
        <p:spPr>
          <a:xfrm>
            <a:off x="128950" y="2693525"/>
            <a:ext cx="1920000" cy="7164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Probability of winning for Blue/Red team</a:t>
            </a:r>
            <a:endParaRPr/>
          </a:p>
        </p:txBody>
      </p:sp>
      <p:sp>
        <p:nvSpPr>
          <p:cNvPr id="168" name="Google Shape;16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A</a:t>
            </a:r>
            <a:endParaRPr/>
          </a:p>
        </p:txBody>
      </p:sp>
      <p:pic>
        <p:nvPicPr>
          <p:cNvPr id="169" name="Google Shape;169;p28"/>
          <p:cNvPicPr preferRelativeResize="0"/>
          <p:nvPr/>
        </p:nvPicPr>
        <p:blipFill>
          <a:blip r:embed="rId3">
            <a:alphaModFix/>
          </a:blip>
          <a:stretch>
            <a:fillRect/>
          </a:stretch>
        </p:blipFill>
        <p:spPr>
          <a:xfrm>
            <a:off x="-12" y="2181213"/>
            <a:ext cx="4676775" cy="2962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Limitation</a:t>
            </a:r>
            <a:endParaRPr/>
          </a:p>
        </p:txBody>
      </p:sp>
      <p:sp>
        <p:nvSpPr>
          <p:cNvPr id="175" name="Google Shape;17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AutoNum type="arabicPeriod"/>
            </a:pPr>
            <a:r>
              <a:rPr lang="zh-TW" sz="1800">
                <a:solidFill>
                  <a:srgbClr val="FFFFFF"/>
                </a:solidFill>
              </a:rPr>
              <a:t>Only applicable in High levels of play too much variation in player skill and game knowledge in low level play</a:t>
            </a:r>
            <a:endParaRPr sz="1800">
              <a:solidFill>
                <a:srgbClr val="FFFFFF"/>
              </a:solidFill>
            </a:endParaRPr>
          </a:p>
          <a:p>
            <a:pPr indent="-342900" lvl="0" marL="457200" rtl="0" algn="l">
              <a:spcBef>
                <a:spcPts val="0"/>
              </a:spcBef>
              <a:spcAft>
                <a:spcPts val="0"/>
              </a:spcAft>
              <a:buClr>
                <a:srgbClr val="FFFFFF"/>
              </a:buClr>
              <a:buSzPts val="1800"/>
              <a:buAutoNum type="arabicPeriod"/>
            </a:pPr>
            <a:r>
              <a:rPr lang="zh-TW" sz="1800">
                <a:solidFill>
                  <a:srgbClr val="FFFFFF"/>
                </a:solidFill>
              </a:rPr>
              <a:t>A separate model/data will be needed to predict match outcomes for each tier and region, as well as professional play. Model in this project would overfit for new data not from high ranked NA games.</a:t>
            </a:r>
            <a:endParaRPr sz="1800">
              <a:solidFill>
                <a:srgbClr val="FFFFFF"/>
              </a:solidFill>
            </a:endParaRPr>
          </a:p>
          <a:p>
            <a:pPr indent="0" lvl="0" marL="0" rtl="0" algn="l">
              <a:spcBef>
                <a:spcPts val="1600"/>
              </a:spcBef>
              <a:spcAft>
                <a:spcPts val="0"/>
              </a:spcAft>
              <a:buNone/>
            </a:pPr>
            <a:r>
              <a:t/>
            </a:r>
            <a:endParaRPr sz="1800">
              <a:solidFill>
                <a:srgbClr val="FFFFFF"/>
              </a:solidFill>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906725" y="228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Part 2 - Recommendation System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Why </a:t>
            </a:r>
            <a:r>
              <a:rPr lang="zh-TW"/>
              <a:t>Recommendation System?</a:t>
            </a:r>
            <a:endParaRPr/>
          </a:p>
          <a:p>
            <a:pPr indent="0" lvl="0" marL="0" rtl="0" algn="l">
              <a:spcBef>
                <a:spcPts val="0"/>
              </a:spcBef>
              <a:spcAft>
                <a:spcPts val="0"/>
              </a:spcAft>
              <a:buNone/>
            </a:pPr>
            <a:r>
              <a:t/>
            </a:r>
            <a:endParaRPr/>
          </a:p>
        </p:txBody>
      </p:sp>
      <p:sp>
        <p:nvSpPr>
          <p:cNvPr id="186" name="Google Shape;18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AutoNum type="arabicPeriod"/>
            </a:pPr>
            <a:r>
              <a:rPr lang="zh-TW">
                <a:solidFill>
                  <a:srgbClr val="FFFFFF"/>
                </a:solidFill>
              </a:rPr>
              <a:t>Loss</a:t>
            </a:r>
            <a:r>
              <a:rPr lang="zh-TW">
                <a:solidFill>
                  <a:srgbClr val="FFFFFF"/>
                </a:solidFill>
              </a:rPr>
              <a:t> of players’ interest</a:t>
            </a:r>
            <a:endParaRPr>
              <a:solidFill>
                <a:srgbClr val="FFFFFF"/>
              </a:solidFill>
            </a:endParaRPr>
          </a:p>
          <a:p>
            <a:pPr indent="0" lvl="0" marL="0" rtl="0" algn="l">
              <a:spcBef>
                <a:spcPts val="1600"/>
              </a:spcBef>
              <a:spcAft>
                <a:spcPts val="0"/>
              </a:spcAft>
              <a:buNone/>
            </a:pPr>
            <a:r>
              <a:rPr lang="zh-TW">
                <a:solidFill>
                  <a:srgbClr val="FFFFFF"/>
                </a:solidFill>
              </a:rPr>
              <a:t>- </a:t>
            </a:r>
            <a:r>
              <a:rPr lang="zh-TW">
                <a:solidFill>
                  <a:srgbClr val="FFFFFF"/>
                </a:solidFill>
              </a:rPr>
              <a:t>Decline of interest of</a:t>
            </a:r>
            <a:endParaRPr>
              <a:solidFill>
                <a:srgbClr val="FFFFFF"/>
              </a:solidFill>
            </a:endParaRPr>
          </a:p>
          <a:p>
            <a:pPr indent="0" lvl="0" marL="0" rtl="0" algn="l">
              <a:spcBef>
                <a:spcPts val="1600"/>
              </a:spcBef>
              <a:spcAft>
                <a:spcPts val="0"/>
              </a:spcAft>
              <a:buNone/>
            </a:pPr>
            <a:r>
              <a:rPr lang="zh-TW">
                <a:solidFill>
                  <a:srgbClr val="FFFFFF"/>
                </a:solidFill>
              </a:rPr>
              <a:t>new players and existing</a:t>
            </a:r>
            <a:endParaRPr>
              <a:solidFill>
                <a:srgbClr val="FFFFFF"/>
              </a:solidFill>
            </a:endParaRPr>
          </a:p>
          <a:p>
            <a:pPr indent="0" lvl="0" marL="0" rtl="0" algn="l">
              <a:spcBef>
                <a:spcPts val="1600"/>
              </a:spcBef>
              <a:spcAft>
                <a:spcPts val="0"/>
              </a:spcAft>
              <a:buNone/>
            </a:pPr>
            <a:r>
              <a:rPr lang="zh-TW">
                <a:solidFill>
                  <a:srgbClr val="FFFFFF"/>
                </a:solidFill>
              </a:rPr>
              <a:t>players</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187" name="Google Shape;187;p31"/>
          <p:cNvPicPr preferRelativeResize="0"/>
          <p:nvPr/>
        </p:nvPicPr>
        <p:blipFill>
          <a:blip r:embed="rId3">
            <a:alphaModFix/>
          </a:blip>
          <a:stretch>
            <a:fillRect/>
          </a:stretch>
        </p:blipFill>
        <p:spPr>
          <a:xfrm>
            <a:off x="3555175" y="1205675"/>
            <a:ext cx="5498451" cy="3363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3000"/>
              <a:t>Capstone Project</a:t>
            </a:r>
            <a:endParaRPr sz="3000"/>
          </a:p>
        </p:txBody>
      </p:sp>
      <p:sp>
        <p:nvSpPr>
          <p:cNvPr id="69" name="Google Shape;69;p14"/>
          <p:cNvSpPr txBox="1"/>
          <p:nvPr>
            <p:ph idx="1" type="body"/>
          </p:nvPr>
        </p:nvSpPr>
        <p:spPr>
          <a:xfrm>
            <a:off x="1052550" y="13289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2400">
                <a:solidFill>
                  <a:srgbClr val="FFFFFF"/>
                </a:solidFill>
              </a:rPr>
              <a:t>League of Legends  Gaming Improvement</a:t>
            </a:r>
            <a:endParaRPr sz="2400">
              <a:solidFill>
                <a:srgbClr val="FFFFFF"/>
              </a:solidFill>
            </a:endParaRPr>
          </a:p>
        </p:txBody>
      </p:sp>
      <p:pic>
        <p:nvPicPr>
          <p:cNvPr id="70" name="Google Shape;70;p14"/>
          <p:cNvPicPr preferRelativeResize="0"/>
          <p:nvPr/>
        </p:nvPicPr>
        <p:blipFill>
          <a:blip r:embed="rId3">
            <a:alphaModFix/>
          </a:blip>
          <a:stretch>
            <a:fillRect/>
          </a:stretch>
        </p:blipFill>
        <p:spPr>
          <a:xfrm>
            <a:off x="549300" y="1911000"/>
            <a:ext cx="5117174" cy="2849951"/>
          </a:xfrm>
          <a:prstGeom prst="rect">
            <a:avLst/>
          </a:prstGeom>
          <a:noFill/>
          <a:ln>
            <a:noFill/>
          </a:ln>
        </p:spPr>
      </p:pic>
      <p:sp>
        <p:nvSpPr>
          <p:cNvPr id="71" name="Google Shape;71;p14"/>
          <p:cNvSpPr txBox="1"/>
          <p:nvPr>
            <p:ph idx="1" type="body"/>
          </p:nvPr>
        </p:nvSpPr>
        <p:spPr>
          <a:xfrm>
            <a:off x="5666475" y="1880375"/>
            <a:ext cx="34776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Project: Champrediction</a:t>
            </a:r>
            <a:endParaRPr sz="2400">
              <a:solidFill>
                <a:srgbClr val="FFFFFF"/>
              </a:solidFill>
            </a:endParaRPr>
          </a:p>
          <a:p>
            <a:pPr indent="0" lvl="0" marL="0" rtl="0" algn="ctr">
              <a:spcBef>
                <a:spcPts val="1600"/>
              </a:spcBef>
              <a:spcAft>
                <a:spcPts val="0"/>
              </a:spcAft>
              <a:buNone/>
            </a:pPr>
            <a:r>
              <a:rPr lang="zh-TW">
                <a:solidFill>
                  <a:srgbClr val="FFFFFF"/>
                </a:solidFill>
              </a:rPr>
              <a:t>Bruce Lam</a:t>
            </a:r>
            <a:endParaRPr>
              <a:solidFill>
                <a:srgbClr val="FFFFFF"/>
              </a:solidFill>
            </a:endParaRPr>
          </a:p>
          <a:p>
            <a:pPr indent="0" lvl="0" marL="0" rtl="0" algn="ctr">
              <a:spcBef>
                <a:spcPts val="1600"/>
              </a:spcBef>
              <a:spcAft>
                <a:spcPts val="0"/>
              </a:spcAft>
              <a:buNone/>
            </a:pPr>
            <a:r>
              <a:rPr lang="zh-TW">
                <a:solidFill>
                  <a:srgbClr val="FFFFFF"/>
                </a:solidFill>
              </a:rPr>
              <a:t>Peter Li</a:t>
            </a:r>
            <a:endParaRPr>
              <a:solidFill>
                <a:srgbClr val="FFFFFF"/>
              </a:solidFill>
            </a:endParaRPr>
          </a:p>
          <a:p>
            <a:pPr indent="0" lvl="0" marL="0" rtl="0" algn="ctr">
              <a:spcBef>
                <a:spcPts val="1600"/>
              </a:spcBef>
              <a:spcAft>
                <a:spcPts val="0"/>
              </a:spcAft>
              <a:buNone/>
            </a:pPr>
            <a:r>
              <a:rPr lang="zh-TW">
                <a:solidFill>
                  <a:srgbClr val="FFFFFF"/>
                </a:solidFill>
              </a:rPr>
              <a:t>Ryutaro</a:t>
            </a:r>
            <a:endParaRPr>
              <a:solidFill>
                <a:srgbClr val="FFFFFF"/>
              </a:solidFill>
            </a:endParaRPr>
          </a:p>
          <a:p>
            <a:pPr indent="0" lvl="0" marL="0" rtl="0" algn="ctr">
              <a:spcBef>
                <a:spcPts val="1600"/>
              </a:spcBef>
              <a:spcAft>
                <a:spcPts val="1600"/>
              </a:spcAft>
              <a:buNone/>
            </a:pPr>
            <a:r>
              <a:rPr lang="zh-TW">
                <a:solidFill>
                  <a:srgbClr val="FFFFFF"/>
                </a:solidFill>
              </a:rPr>
              <a:t>Shakti Gurung</a:t>
            </a:r>
            <a:endParaRPr sz="24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Why Recommendation System?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3" name="Google Shape;19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2. </a:t>
            </a:r>
            <a:r>
              <a:rPr lang="zh-TW">
                <a:solidFill>
                  <a:srgbClr val="FFFFFF"/>
                </a:solidFill>
              </a:rPr>
              <a:t>Difficult to get started with</a:t>
            </a:r>
            <a:endParaRPr>
              <a:solidFill>
                <a:srgbClr val="FFFFFF"/>
              </a:solidFill>
            </a:endParaRPr>
          </a:p>
          <a:p>
            <a:pPr indent="0" lvl="0" marL="0" rtl="0" algn="l">
              <a:spcBef>
                <a:spcPts val="1600"/>
              </a:spcBef>
              <a:spcAft>
                <a:spcPts val="0"/>
              </a:spcAft>
              <a:buNone/>
            </a:pPr>
            <a:r>
              <a:rPr lang="zh-TW">
                <a:solidFill>
                  <a:srgbClr val="FFFFFF"/>
                </a:solidFill>
              </a:rPr>
              <a:t>- Need a lot of game</a:t>
            </a:r>
            <a:endParaRPr>
              <a:solidFill>
                <a:srgbClr val="FFFFFF"/>
              </a:solidFill>
            </a:endParaRPr>
          </a:p>
          <a:p>
            <a:pPr indent="0" lvl="0" marL="0" rtl="0" algn="l">
              <a:spcBef>
                <a:spcPts val="1600"/>
              </a:spcBef>
              <a:spcAft>
                <a:spcPts val="0"/>
              </a:spcAft>
              <a:buNone/>
            </a:pPr>
            <a:r>
              <a:rPr lang="zh-TW">
                <a:solidFill>
                  <a:srgbClr val="FFFFFF"/>
                </a:solidFill>
              </a:rPr>
              <a:t>  knowledge to understand </a:t>
            </a:r>
            <a:endParaRPr>
              <a:solidFill>
                <a:srgbClr val="FFFFFF"/>
              </a:solidFill>
            </a:endParaRPr>
          </a:p>
          <a:p>
            <a:pPr indent="0" lvl="0" marL="0" rtl="0" algn="l">
              <a:spcBef>
                <a:spcPts val="1600"/>
              </a:spcBef>
              <a:spcAft>
                <a:spcPts val="0"/>
              </a:spcAft>
              <a:buNone/>
            </a:pPr>
            <a:r>
              <a:rPr lang="zh-TW">
                <a:solidFill>
                  <a:srgbClr val="FFFFFF"/>
                </a:solidFill>
              </a:rPr>
              <a:t>  the champions</a:t>
            </a:r>
            <a:endParaRPr>
              <a:solidFill>
                <a:srgbClr val="FFFFFF"/>
              </a:solidFill>
            </a:endParaRPr>
          </a:p>
          <a:p>
            <a:pPr indent="0" lvl="0" marL="0" rtl="0" algn="l">
              <a:spcBef>
                <a:spcPts val="1600"/>
              </a:spcBef>
              <a:spcAft>
                <a:spcPts val="0"/>
              </a:spcAft>
              <a:buNone/>
            </a:pPr>
            <a:r>
              <a:rPr lang="zh-TW">
                <a:solidFill>
                  <a:srgbClr val="FFFFFF"/>
                </a:solidFill>
              </a:rPr>
              <a:t>- Hard to find the most suitable</a:t>
            </a:r>
            <a:endParaRPr>
              <a:solidFill>
                <a:srgbClr val="FFFFFF"/>
              </a:solidFill>
            </a:endParaRPr>
          </a:p>
          <a:p>
            <a:pPr indent="0" lvl="0" marL="0" rtl="0" algn="l">
              <a:spcBef>
                <a:spcPts val="1600"/>
              </a:spcBef>
              <a:spcAft>
                <a:spcPts val="1600"/>
              </a:spcAft>
              <a:buNone/>
            </a:pPr>
            <a:r>
              <a:rPr lang="zh-TW">
                <a:solidFill>
                  <a:srgbClr val="FFFFFF"/>
                </a:solidFill>
              </a:rPr>
              <a:t> champion</a:t>
            </a:r>
            <a:endParaRPr>
              <a:solidFill>
                <a:srgbClr val="FFFFFF"/>
              </a:solidFill>
            </a:endParaRPr>
          </a:p>
        </p:txBody>
      </p:sp>
      <p:pic>
        <p:nvPicPr>
          <p:cNvPr id="194" name="Google Shape;194;p32"/>
          <p:cNvPicPr preferRelativeResize="0"/>
          <p:nvPr/>
        </p:nvPicPr>
        <p:blipFill>
          <a:blip r:embed="rId3">
            <a:alphaModFix/>
          </a:blip>
          <a:stretch>
            <a:fillRect/>
          </a:stretch>
        </p:blipFill>
        <p:spPr>
          <a:xfrm>
            <a:off x="3568100" y="964000"/>
            <a:ext cx="5368550" cy="407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Why Recommendation System?</a:t>
            </a:r>
            <a:endParaRPr/>
          </a:p>
        </p:txBody>
      </p:sp>
      <p:sp>
        <p:nvSpPr>
          <p:cNvPr id="200" name="Google Shape;200;p33"/>
          <p:cNvSpPr txBox="1"/>
          <p:nvPr>
            <p:ph idx="1" type="body"/>
          </p:nvPr>
        </p:nvSpPr>
        <p:spPr>
          <a:xfrm>
            <a:off x="299675" y="1101350"/>
            <a:ext cx="7038900" cy="33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3. No good recommendation website currently</a:t>
            </a:r>
            <a:endParaRPr>
              <a:solidFill>
                <a:srgbClr val="FFFFFF"/>
              </a:solidFill>
            </a:endParaRPr>
          </a:p>
          <a:p>
            <a:pPr indent="0" lvl="0" marL="0" rtl="0" algn="l">
              <a:spcBef>
                <a:spcPts val="1600"/>
              </a:spcBef>
              <a:spcAft>
                <a:spcPts val="0"/>
              </a:spcAft>
              <a:buNone/>
            </a:pPr>
            <a:r>
              <a:rPr lang="zh-TW">
                <a:solidFill>
                  <a:srgbClr val="FFFFFF"/>
                </a:solidFill>
              </a:rPr>
              <a:t>Most p</a:t>
            </a:r>
            <a:r>
              <a:rPr lang="zh-TW" sz="1800">
                <a:solidFill>
                  <a:srgbClr val="FFFFFF"/>
                </a:solidFill>
              </a:rPr>
              <a:t>opular web: OP.GG</a:t>
            </a:r>
            <a:endParaRPr sz="1800">
              <a:solidFill>
                <a:srgbClr val="FFFFFF"/>
              </a:solidFill>
            </a:endParaRPr>
          </a:p>
          <a:p>
            <a:pPr indent="0" lvl="0" marL="0" rtl="0" algn="l">
              <a:spcBef>
                <a:spcPts val="1600"/>
              </a:spcBef>
              <a:spcAft>
                <a:spcPts val="0"/>
              </a:spcAft>
              <a:buNone/>
            </a:pPr>
            <a:r>
              <a:rPr lang="zh-TW">
                <a:solidFill>
                  <a:srgbClr val="FFFFFF"/>
                </a:solidFill>
              </a:rPr>
              <a:t>- </a:t>
            </a:r>
            <a:r>
              <a:rPr lang="zh-TW">
                <a:solidFill>
                  <a:srgbClr val="FFFFFF"/>
                </a:solidFill>
              </a:rPr>
              <a:t>no good recommendation</a:t>
            </a:r>
            <a:endParaRPr>
              <a:solidFill>
                <a:srgbClr val="FFFFFF"/>
              </a:solidFill>
            </a:endParaRPr>
          </a:p>
          <a:p>
            <a:pPr indent="0" lvl="0" marL="0" rtl="0" algn="l">
              <a:spcBef>
                <a:spcPts val="1600"/>
              </a:spcBef>
              <a:spcAft>
                <a:spcPts val="0"/>
              </a:spcAft>
              <a:buNone/>
            </a:pPr>
            <a:r>
              <a:rPr lang="zh-TW" sz="1800">
                <a:solidFill>
                  <a:srgbClr val="FFFFFF"/>
                </a:solidFill>
              </a:rPr>
              <a:t>- not comprehensive</a:t>
            </a:r>
            <a:endParaRPr sz="1800">
              <a:solidFill>
                <a:srgbClr val="FFFFFF"/>
              </a:solidFill>
            </a:endParaRPr>
          </a:p>
          <a:p>
            <a:pPr indent="0" lvl="0" marL="0" rtl="0" algn="l">
              <a:spcBef>
                <a:spcPts val="1600"/>
              </a:spcBef>
              <a:spcAft>
                <a:spcPts val="0"/>
              </a:spcAft>
              <a:buNone/>
            </a:pPr>
            <a:r>
              <a:rPr lang="zh-TW" sz="1800">
                <a:solidFill>
                  <a:srgbClr val="FFFFFF"/>
                </a:solidFill>
              </a:rPr>
              <a:t>- only include tier, win rate </a:t>
            </a:r>
            <a:endParaRPr sz="1800">
              <a:solidFill>
                <a:srgbClr val="FFFFFF"/>
              </a:solidFill>
            </a:endParaRPr>
          </a:p>
          <a:p>
            <a:pPr indent="0" lvl="0" marL="0" rtl="0" algn="l">
              <a:spcBef>
                <a:spcPts val="1600"/>
              </a:spcBef>
              <a:spcAft>
                <a:spcPts val="1600"/>
              </a:spcAft>
              <a:buNone/>
            </a:pPr>
            <a:r>
              <a:rPr lang="zh-TW" sz="1800">
                <a:solidFill>
                  <a:srgbClr val="FFFFFF"/>
                </a:solidFill>
              </a:rPr>
              <a:t>and pick rate</a:t>
            </a:r>
            <a:endParaRPr sz="1800">
              <a:solidFill>
                <a:srgbClr val="FFFFFF"/>
              </a:solidFill>
            </a:endParaRPr>
          </a:p>
        </p:txBody>
      </p:sp>
      <p:pic>
        <p:nvPicPr>
          <p:cNvPr id="201" name="Google Shape;201;p33"/>
          <p:cNvPicPr preferRelativeResize="0"/>
          <p:nvPr/>
        </p:nvPicPr>
        <p:blipFill>
          <a:blip r:embed="rId3">
            <a:alphaModFix/>
          </a:blip>
          <a:stretch>
            <a:fillRect/>
          </a:stretch>
        </p:blipFill>
        <p:spPr>
          <a:xfrm>
            <a:off x="3453350" y="1510800"/>
            <a:ext cx="5201575" cy="3632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idx="1" type="body"/>
          </p:nvPr>
        </p:nvSpPr>
        <p:spPr>
          <a:xfrm>
            <a:off x="1081475" y="477125"/>
            <a:ext cx="6592500" cy="164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2400">
                <a:solidFill>
                  <a:srgbClr val="F3F3F3"/>
                </a:solidFill>
                <a:latin typeface="Arial"/>
                <a:ea typeface="Arial"/>
                <a:cs typeface="Arial"/>
                <a:sym typeface="Arial"/>
              </a:rPr>
              <a:t>Recommendation System (</a:t>
            </a:r>
            <a:r>
              <a:rPr lang="zh-TW" sz="2400">
                <a:solidFill>
                  <a:srgbClr val="F3F3F3"/>
                </a:solidFill>
              </a:rPr>
              <a:t>How to gather champion data?</a:t>
            </a:r>
            <a:r>
              <a:rPr lang="zh-TW" sz="2400">
                <a:solidFill>
                  <a:srgbClr val="F3F3F3"/>
                </a:solidFill>
                <a:latin typeface="Arial"/>
                <a:ea typeface="Arial"/>
                <a:cs typeface="Arial"/>
                <a:sym typeface="Arial"/>
              </a:rPr>
              <a:t>)</a:t>
            </a:r>
            <a:endParaRPr sz="2400">
              <a:solidFill>
                <a:srgbClr val="F3F3F3"/>
              </a:solidFill>
              <a:latin typeface="Arial"/>
              <a:ea typeface="Arial"/>
              <a:cs typeface="Arial"/>
              <a:sym typeface="Arial"/>
            </a:endParaRPr>
          </a:p>
          <a:p>
            <a:pPr indent="0" lvl="0" marL="0" rtl="0" algn="l">
              <a:spcBef>
                <a:spcPts val="0"/>
              </a:spcBef>
              <a:spcAft>
                <a:spcPts val="1600"/>
              </a:spcAft>
              <a:buNone/>
            </a:pPr>
            <a:r>
              <a:t/>
            </a:r>
            <a:endParaRPr sz="2400"/>
          </a:p>
        </p:txBody>
      </p:sp>
      <p:sp>
        <p:nvSpPr>
          <p:cNvPr id="207" name="Google Shape;207;p34"/>
          <p:cNvSpPr txBox="1"/>
          <p:nvPr>
            <p:ph idx="1" type="body"/>
          </p:nvPr>
        </p:nvSpPr>
        <p:spPr>
          <a:xfrm>
            <a:off x="858275" y="1649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zh-TW">
                <a:solidFill>
                  <a:srgbClr val="FFFFFF"/>
                </a:solidFill>
              </a:rPr>
              <a:t>1. </a:t>
            </a:r>
            <a:r>
              <a:rPr lang="zh-TW" sz="1800">
                <a:solidFill>
                  <a:srgbClr val="FFFFFF"/>
                </a:solidFill>
              </a:rPr>
              <a:t>get champion data from Riot API</a:t>
            </a:r>
            <a:endParaRPr sz="1800">
              <a:solidFill>
                <a:srgbClr val="FFFFFF"/>
              </a:solidFill>
            </a:endParaRPr>
          </a:p>
        </p:txBody>
      </p:sp>
      <p:pic>
        <p:nvPicPr>
          <p:cNvPr id="208" name="Google Shape;208;p34"/>
          <p:cNvPicPr preferRelativeResize="0"/>
          <p:nvPr/>
        </p:nvPicPr>
        <p:blipFill>
          <a:blip r:embed="rId3">
            <a:alphaModFix/>
          </a:blip>
          <a:stretch>
            <a:fillRect/>
          </a:stretch>
        </p:blipFill>
        <p:spPr>
          <a:xfrm>
            <a:off x="607287" y="2125025"/>
            <a:ext cx="7929426" cy="3049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3F3F3"/>
                </a:solidFill>
              </a:rPr>
              <a:t>Recommendation System (How to gather champion data?)</a:t>
            </a:r>
            <a:endParaRPr/>
          </a:p>
        </p:txBody>
      </p:sp>
      <p:sp>
        <p:nvSpPr>
          <p:cNvPr id="214" name="Google Shape;21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zh-TW">
                <a:solidFill>
                  <a:srgbClr val="FFFFFF"/>
                </a:solidFill>
              </a:rPr>
              <a:t>2. get champion feature from fandom.com using Selenium</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215" name="Google Shape;215;p35"/>
          <p:cNvPicPr preferRelativeResize="0"/>
          <p:nvPr/>
        </p:nvPicPr>
        <p:blipFill>
          <a:blip r:embed="rId3">
            <a:alphaModFix/>
          </a:blip>
          <a:stretch>
            <a:fillRect/>
          </a:stretch>
        </p:blipFill>
        <p:spPr>
          <a:xfrm>
            <a:off x="1023825" y="1677725"/>
            <a:ext cx="6283974" cy="346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Data Cleaning</a:t>
            </a:r>
            <a:endParaRPr/>
          </a:p>
        </p:txBody>
      </p:sp>
      <p:sp>
        <p:nvSpPr>
          <p:cNvPr id="221" name="Google Shape;22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zh-TW">
                <a:solidFill>
                  <a:srgbClr val="FFFFFF"/>
                </a:solidFill>
              </a:rPr>
              <a:t>some data processing</a:t>
            </a:r>
            <a:endParaRPr>
              <a:solidFill>
                <a:srgbClr val="FFFFFF"/>
              </a:solidFill>
            </a:endParaRPr>
          </a:p>
          <a:p>
            <a:pPr indent="-342900" lvl="0" marL="457200" rtl="0" algn="l">
              <a:spcBef>
                <a:spcPts val="0"/>
              </a:spcBef>
              <a:spcAft>
                <a:spcPts val="0"/>
              </a:spcAft>
              <a:buClr>
                <a:srgbClr val="FFFFFF"/>
              </a:buClr>
              <a:buSzPts val="1800"/>
              <a:buChar char="-"/>
            </a:pPr>
            <a:r>
              <a:rPr lang="zh-TW" sz="1800">
                <a:solidFill>
                  <a:srgbClr val="FFFFFF"/>
                </a:solidFill>
              </a:rPr>
              <a:t>clean the data and get the c</a:t>
            </a:r>
            <a:r>
              <a:rPr lang="zh-TW">
                <a:solidFill>
                  <a:srgbClr val="FFFFFF"/>
                </a:solidFill>
              </a:rPr>
              <a:t>hampion</a:t>
            </a:r>
            <a:r>
              <a:rPr lang="zh-TW" sz="1800">
                <a:solidFill>
                  <a:srgbClr val="FFFFFF"/>
                </a:solidFill>
              </a:rPr>
              <a:t> </a:t>
            </a:r>
            <a:r>
              <a:rPr lang="zh-TW">
                <a:solidFill>
                  <a:srgbClr val="FFFFFF"/>
                </a:solidFill>
              </a:rPr>
              <a:t>features dataframe</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222" name="Google Shape;222;p36"/>
          <p:cNvPicPr preferRelativeResize="0"/>
          <p:nvPr/>
        </p:nvPicPr>
        <p:blipFill>
          <a:blip r:embed="rId3">
            <a:alphaModFix/>
          </a:blip>
          <a:stretch>
            <a:fillRect/>
          </a:stretch>
        </p:blipFill>
        <p:spPr>
          <a:xfrm>
            <a:off x="6809588" y="1152475"/>
            <a:ext cx="2276475" cy="3228975"/>
          </a:xfrm>
          <a:prstGeom prst="rect">
            <a:avLst/>
          </a:prstGeom>
          <a:noFill/>
          <a:ln>
            <a:noFill/>
          </a:ln>
        </p:spPr>
      </p:pic>
      <p:pic>
        <p:nvPicPr>
          <p:cNvPr id="223" name="Google Shape;223;p36"/>
          <p:cNvPicPr preferRelativeResize="0"/>
          <p:nvPr/>
        </p:nvPicPr>
        <p:blipFill>
          <a:blip r:embed="rId4">
            <a:alphaModFix/>
          </a:blip>
          <a:stretch>
            <a:fillRect/>
          </a:stretch>
        </p:blipFill>
        <p:spPr>
          <a:xfrm>
            <a:off x="104350" y="2698425"/>
            <a:ext cx="6324474" cy="1922275"/>
          </a:xfrm>
          <a:prstGeom prst="rect">
            <a:avLst/>
          </a:prstGeom>
          <a:noFill/>
          <a:ln>
            <a:noFill/>
          </a:ln>
        </p:spPr>
      </p:pic>
      <p:sp>
        <p:nvSpPr>
          <p:cNvPr id="224" name="Google Shape;224;p36"/>
          <p:cNvSpPr/>
          <p:nvPr/>
        </p:nvSpPr>
        <p:spPr>
          <a:xfrm>
            <a:off x="5454200" y="1888350"/>
            <a:ext cx="1355400" cy="683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Recommmendation (first champion)</a:t>
            </a:r>
            <a:endParaRPr/>
          </a:p>
          <a:p>
            <a:pPr indent="0" lvl="0" marL="0" rtl="0" algn="l">
              <a:spcBef>
                <a:spcPts val="0"/>
              </a:spcBef>
              <a:spcAft>
                <a:spcPts val="0"/>
              </a:spcAft>
              <a:buNone/>
            </a:pPr>
            <a:r>
              <a:t/>
            </a:r>
            <a:endParaRPr/>
          </a:p>
        </p:txBody>
      </p:sp>
      <p:sp>
        <p:nvSpPr>
          <p:cNvPr id="230" name="Google Shape;230;p37"/>
          <p:cNvSpPr txBox="1"/>
          <p:nvPr>
            <p:ph idx="1" type="body"/>
          </p:nvPr>
        </p:nvSpPr>
        <p:spPr>
          <a:xfrm>
            <a:off x="311700" y="1117725"/>
            <a:ext cx="8118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zh-TW">
                <a:solidFill>
                  <a:srgbClr val="FFFFFF"/>
                </a:solidFill>
              </a:rPr>
              <a:t>1. provide suggestion of the very first champion to new players</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lang="zh-TW" sz="2400">
                <a:solidFill>
                  <a:srgbClr val="6AA84F"/>
                </a:solidFill>
              </a:rPr>
              <a:t>First Way: Choose by trying yourself!!</a:t>
            </a:r>
            <a:endParaRPr sz="2400">
              <a:solidFill>
                <a:srgbClr val="6AA84F"/>
              </a:solidFill>
            </a:endParaRPr>
          </a:p>
          <a:p>
            <a:pPr indent="0" lvl="0" marL="0" rtl="0" algn="l">
              <a:spcBef>
                <a:spcPts val="1600"/>
              </a:spcBef>
              <a:spcAft>
                <a:spcPts val="0"/>
              </a:spcAft>
              <a:buNone/>
            </a:pPr>
            <a:r>
              <a:rPr lang="zh-TW">
                <a:solidFill>
                  <a:srgbClr val="FFFFFF"/>
                </a:solidFill>
              </a:rPr>
              <a:t>Top Comment from Reddit:</a:t>
            </a:r>
            <a:endParaRPr>
              <a:solidFill>
                <a:srgbClr val="FFFFFF"/>
              </a:solidFill>
            </a:endParaRPr>
          </a:p>
          <a:p>
            <a:pPr indent="-342900" lvl="0" marL="457200" rtl="0" algn="l">
              <a:spcBef>
                <a:spcPts val="1600"/>
              </a:spcBef>
              <a:spcAft>
                <a:spcPts val="0"/>
              </a:spcAft>
              <a:buClr>
                <a:srgbClr val="FFFFFF"/>
              </a:buClr>
              <a:buSzPts val="1800"/>
              <a:buChar char="-"/>
            </a:pPr>
            <a:r>
              <a:rPr lang="zh-TW">
                <a:solidFill>
                  <a:srgbClr val="FFFFFF"/>
                </a:solidFill>
              </a:rPr>
              <a:t>Play whoever you find fun/ looks cool to you.</a:t>
            </a:r>
            <a:endParaRPr>
              <a:solidFill>
                <a:srgbClr val="FFFFFF"/>
              </a:solidFill>
            </a:endParaRPr>
          </a:p>
          <a:p>
            <a:pPr indent="-342900" lvl="0" marL="457200" rtl="0" algn="l">
              <a:spcBef>
                <a:spcPts val="0"/>
              </a:spcBef>
              <a:spcAft>
                <a:spcPts val="0"/>
              </a:spcAft>
              <a:buClr>
                <a:srgbClr val="FFFFFF"/>
              </a:buClr>
              <a:buSzPts val="1800"/>
              <a:buChar char="-"/>
            </a:pPr>
            <a:r>
              <a:rPr lang="zh-TW">
                <a:solidFill>
                  <a:srgbClr val="FFFFFF"/>
                </a:solidFill>
              </a:rPr>
              <a:t>It doesn't really matter for beginners since                                             better mechanics win at your level of play. </a:t>
            </a:r>
            <a:endParaRPr>
              <a:solidFill>
                <a:srgbClr val="FFFFFF"/>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600">
              <a:solidFill>
                <a:srgbClr val="FFFFFF"/>
              </a:solidFill>
            </a:endParaRPr>
          </a:p>
        </p:txBody>
      </p:sp>
      <p:pic>
        <p:nvPicPr>
          <p:cNvPr id="231" name="Google Shape;231;p37"/>
          <p:cNvPicPr preferRelativeResize="0"/>
          <p:nvPr/>
        </p:nvPicPr>
        <p:blipFill>
          <a:blip r:embed="rId3">
            <a:alphaModFix/>
          </a:blip>
          <a:stretch>
            <a:fillRect/>
          </a:stretch>
        </p:blipFill>
        <p:spPr>
          <a:xfrm>
            <a:off x="3441500" y="2643625"/>
            <a:ext cx="800350" cy="719300"/>
          </a:xfrm>
          <a:prstGeom prst="rect">
            <a:avLst/>
          </a:prstGeom>
          <a:noFill/>
          <a:ln>
            <a:noFill/>
          </a:ln>
        </p:spPr>
      </p:pic>
      <p:pic>
        <p:nvPicPr>
          <p:cNvPr id="232" name="Google Shape;232;p37"/>
          <p:cNvPicPr preferRelativeResize="0"/>
          <p:nvPr/>
        </p:nvPicPr>
        <p:blipFill>
          <a:blip r:embed="rId4">
            <a:alphaModFix/>
          </a:blip>
          <a:stretch>
            <a:fillRect/>
          </a:stretch>
        </p:blipFill>
        <p:spPr>
          <a:xfrm>
            <a:off x="5466825" y="1784048"/>
            <a:ext cx="3452375" cy="3055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Recommmendation (first champion)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8" name="Google Shape;23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AutoNum type="arabicPeriod"/>
            </a:pPr>
            <a:r>
              <a:rPr lang="zh-TW">
                <a:solidFill>
                  <a:srgbClr val="FFFFFF"/>
                </a:solidFill>
              </a:rPr>
              <a:t>Or … If you are very new to the game …</a:t>
            </a:r>
            <a:endParaRPr>
              <a:solidFill>
                <a:srgbClr val="FFFFFF"/>
              </a:solidFill>
            </a:endParaRPr>
          </a:p>
          <a:p>
            <a:pPr indent="0" lvl="0" marL="0" rtl="0" algn="l">
              <a:spcBef>
                <a:spcPts val="1600"/>
              </a:spcBef>
              <a:spcAft>
                <a:spcPts val="0"/>
              </a:spcAft>
              <a:buNone/>
            </a:pPr>
            <a:r>
              <a:rPr lang="zh-TW" sz="2400">
                <a:solidFill>
                  <a:srgbClr val="6AA84F"/>
                </a:solidFill>
              </a:rPr>
              <a:t>Second Way: Use the recommendation system</a:t>
            </a:r>
            <a:endParaRPr sz="2400">
              <a:solidFill>
                <a:srgbClr val="6AA84F"/>
              </a:solidFill>
            </a:endParaRPr>
          </a:p>
          <a:p>
            <a:pPr indent="-342900" lvl="0" marL="457200" rtl="0" algn="l">
              <a:spcBef>
                <a:spcPts val="1600"/>
              </a:spcBef>
              <a:spcAft>
                <a:spcPts val="0"/>
              </a:spcAft>
              <a:buClr>
                <a:srgbClr val="FFFFFF"/>
              </a:buClr>
              <a:buSzPts val="1800"/>
              <a:buChar char="-"/>
            </a:pPr>
            <a:r>
              <a:rPr lang="zh-TW">
                <a:solidFill>
                  <a:srgbClr val="FFFFFF"/>
                </a:solidFill>
              </a:rPr>
              <a:t>Input a tag (e.g. Mage)</a:t>
            </a:r>
            <a:endParaRPr>
              <a:solidFill>
                <a:srgbClr val="FFFFFF"/>
              </a:solidFill>
            </a:endParaRPr>
          </a:p>
          <a:p>
            <a:pPr indent="-342900" lvl="0" marL="457200" rtl="0" algn="l">
              <a:spcBef>
                <a:spcPts val="0"/>
              </a:spcBef>
              <a:spcAft>
                <a:spcPts val="0"/>
              </a:spcAft>
              <a:buClr>
                <a:srgbClr val="FFFFFF"/>
              </a:buClr>
              <a:buSzPts val="1800"/>
              <a:buChar char="-"/>
            </a:pPr>
            <a:r>
              <a:rPr lang="zh-TW">
                <a:solidFill>
                  <a:srgbClr val="FFFFFF"/>
                </a:solidFill>
              </a:rPr>
              <a:t>Return a ‘Easy’ champion</a:t>
            </a:r>
            <a:endParaRPr>
              <a:solidFill>
                <a:srgbClr val="FFFFFF"/>
              </a:solidFill>
            </a:endParaRPr>
          </a:p>
        </p:txBody>
      </p:sp>
      <p:pic>
        <p:nvPicPr>
          <p:cNvPr id="239" name="Google Shape;239;p38"/>
          <p:cNvPicPr preferRelativeResize="0"/>
          <p:nvPr/>
        </p:nvPicPr>
        <p:blipFill>
          <a:blip r:embed="rId3">
            <a:alphaModFix/>
          </a:blip>
          <a:stretch>
            <a:fillRect/>
          </a:stretch>
        </p:blipFill>
        <p:spPr>
          <a:xfrm>
            <a:off x="4444500" y="2182825"/>
            <a:ext cx="4089775" cy="3080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Recommendation (C</a:t>
            </a:r>
            <a:r>
              <a:rPr lang="zh-TW"/>
              <a:t>ontent-based filtering) </a:t>
            </a:r>
            <a:endParaRPr/>
          </a:p>
        </p:txBody>
      </p:sp>
      <p:sp>
        <p:nvSpPr>
          <p:cNvPr id="245" name="Google Shape;24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2. </a:t>
            </a:r>
            <a:r>
              <a:rPr lang="zh-TW" sz="1800">
                <a:solidFill>
                  <a:srgbClr val="FFFFFF"/>
                </a:solidFill>
              </a:rPr>
              <a:t>Recommendation based on a </a:t>
            </a:r>
            <a:r>
              <a:rPr lang="zh-TW" sz="1800">
                <a:solidFill>
                  <a:srgbClr val="FFFFFF"/>
                </a:solidFill>
              </a:rPr>
              <a:t>similar champion you </a:t>
            </a:r>
            <a:r>
              <a:rPr lang="zh-TW">
                <a:solidFill>
                  <a:srgbClr val="FFFFFF"/>
                </a:solidFill>
              </a:rPr>
              <a:t>provided</a:t>
            </a:r>
            <a:endParaRPr sz="1800">
              <a:solidFill>
                <a:srgbClr val="FFFFFF"/>
              </a:solidFill>
            </a:endParaRPr>
          </a:p>
          <a:p>
            <a:pPr indent="-342900" lvl="0" marL="457200" rtl="0" algn="l">
              <a:spcBef>
                <a:spcPts val="1600"/>
              </a:spcBef>
              <a:spcAft>
                <a:spcPts val="0"/>
              </a:spcAft>
              <a:buClr>
                <a:srgbClr val="FFFFFF"/>
              </a:buClr>
              <a:buSzPts val="1800"/>
              <a:buChar char="-"/>
            </a:pPr>
            <a:r>
              <a:rPr lang="zh-TW">
                <a:solidFill>
                  <a:srgbClr val="FFFFFF"/>
                </a:solidFill>
              </a:rPr>
              <a:t>get the second/ similar champions that the player most probably like </a:t>
            </a:r>
            <a:endParaRPr>
              <a:solidFill>
                <a:srgbClr val="FFFFFF"/>
              </a:solidFill>
            </a:endParaRPr>
          </a:p>
          <a:p>
            <a:pPr indent="-342900" lvl="0" marL="457200" rtl="0" algn="l">
              <a:spcBef>
                <a:spcPts val="0"/>
              </a:spcBef>
              <a:spcAft>
                <a:spcPts val="0"/>
              </a:spcAft>
              <a:buClr>
                <a:srgbClr val="FFFFFF"/>
              </a:buClr>
              <a:buSzPts val="1800"/>
              <a:buChar char="-"/>
            </a:pPr>
            <a:r>
              <a:rPr lang="zh-TW" sz="1800">
                <a:solidFill>
                  <a:srgbClr val="FFFFFF"/>
                </a:solidFill>
              </a:rPr>
              <a:t>using the k nearest neighbour</a:t>
            </a:r>
            <a:endParaRPr sz="1800">
              <a:solidFill>
                <a:srgbClr val="FFFFFF"/>
              </a:solidFill>
            </a:endParaRPr>
          </a:p>
          <a:p>
            <a:pPr indent="-342900" lvl="0" marL="457200" rtl="0" algn="l">
              <a:spcBef>
                <a:spcPts val="0"/>
              </a:spcBef>
              <a:spcAft>
                <a:spcPts val="0"/>
              </a:spcAft>
              <a:buClr>
                <a:srgbClr val="FFFFFF"/>
              </a:buClr>
              <a:buSzPts val="1800"/>
              <a:buChar char="-"/>
            </a:pPr>
            <a:r>
              <a:rPr lang="zh-TW" sz="1800">
                <a:solidFill>
                  <a:srgbClr val="FFFFFF"/>
                </a:solidFill>
              </a:rPr>
              <a:t>finding </a:t>
            </a:r>
            <a:r>
              <a:rPr lang="zh-TW">
                <a:solidFill>
                  <a:srgbClr val="FFFFFF"/>
                </a:solidFill>
              </a:rPr>
              <a:t>hamming</a:t>
            </a:r>
            <a:r>
              <a:rPr lang="zh-TW" sz="1800">
                <a:solidFill>
                  <a:srgbClr val="FFFFFF"/>
                </a:solidFill>
              </a:rPr>
              <a:t> distance</a:t>
            </a:r>
            <a:endParaRPr sz="1800">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246" name="Google Shape;246;p39"/>
          <p:cNvPicPr preferRelativeResize="0"/>
          <p:nvPr/>
        </p:nvPicPr>
        <p:blipFill>
          <a:blip r:embed="rId3">
            <a:alphaModFix/>
          </a:blip>
          <a:stretch>
            <a:fillRect/>
          </a:stretch>
        </p:blipFill>
        <p:spPr>
          <a:xfrm>
            <a:off x="3390750" y="2633925"/>
            <a:ext cx="5753250" cy="243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Deployment of Recommendation</a:t>
            </a:r>
            <a:endParaRPr/>
          </a:p>
        </p:txBody>
      </p:sp>
      <p:sp>
        <p:nvSpPr>
          <p:cNvPr id="252" name="Google Shape;252;p40"/>
          <p:cNvSpPr txBox="1"/>
          <p:nvPr>
            <p:ph idx="1" type="body"/>
          </p:nvPr>
        </p:nvSpPr>
        <p:spPr>
          <a:xfrm>
            <a:off x="228250" y="1017725"/>
            <a:ext cx="2192100" cy="40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700">
                <a:solidFill>
                  <a:srgbClr val="FFFFFF"/>
                </a:solidFill>
              </a:rPr>
              <a:t>-Input: 1. A champion that the user found interesting/ play well</a:t>
            </a:r>
            <a:endParaRPr sz="1700">
              <a:solidFill>
                <a:srgbClr val="FFFFFF"/>
              </a:solidFill>
            </a:endParaRPr>
          </a:p>
          <a:p>
            <a:pPr indent="0" lvl="0" marL="0" rtl="0" algn="l">
              <a:spcBef>
                <a:spcPts val="1600"/>
              </a:spcBef>
              <a:spcAft>
                <a:spcPts val="0"/>
              </a:spcAft>
              <a:buNone/>
            </a:pPr>
            <a:r>
              <a:rPr lang="zh-TW" sz="1700">
                <a:solidFill>
                  <a:srgbClr val="FFFFFF"/>
                </a:solidFill>
              </a:rPr>
              <a:t>2. Number of champions </a:t>
            </a:r>
            <a:endParaRPr sz="1700">
              <a:solidFill>
                <a:srgbClr val="FFFFFF"/>
              </a:solidFill>
            </a:endParaRPr>
          </a:p>
          <a:p>
            <a:pPr indent="0" lvl="0" marL="0" rtl="0" algn="l">
              <a:spcBef>
                <a:spcPts val="1600"/>
              </a:spcBef>
              <a:spcAft>
                <a:spcPts val="0"/>
              </a:spcAft>
              <a:buNone/>
            </a:pPr>
            <a:r>
              <a:rPr lang="zh-TW" sz="1700">
                <a:solidFill>
                  <a:srgbClr val="FFFFFF"/>
                </a:solidFill>
              </a:rPr>
              <a:t>3. Difficulty</a:t>
            </a:r>
            <a:endParaRPr sz="1700">
              <a:solidFill>
                <a:srgbClr val="FFFFFF"/>
              </a:solidFill>
            </a:endParaRPr>
          </a:p>
          <a:p>
            <a:pPr indent="0" lvl="0" marL="0" rtl="0" algn="l">
              <a:spcBef>
                <a:spcPts val="1600"/>
              </a:spcBef>
              <a:spcAft>
                <a:spcPts val="0"/>
              </a:spcAft>
              <a:buNone/>
            </a:pPr>
            <a:r>
              <a:rPr lang="zh-TW" sz="1700">
                <a:solidFill>
                  <a:srgbClr val="FFFFFF"/>
                </a:solidFill>
              </a:rPr>
              <a:t>4. Lane</a:t>
            </a:r>
            <a:endParaRPr sz="1700">
              <a:solidFill>
                <a:srgbClr val="FFFFFF"/>
              </a:solidFill>
            </a:endParaRPr>
          </a:p>
          <a:p>
            <a:pPr indent="0" lvl="0" marL="0" rtl="0" algn="l">
              <a:spcBef>
                <a:spcPts val="1600"/>
              </a:spcBef>
              <a:spcAft>
                <a:spcPts val="1600"/>
              </a:spcAft>
              <a:buNone/>
            </a:pPr>
            <a:r>
              <a:rPr lang="zh-TW" sz="1700">
                <a:solidFill>
                  <a:srgbClr val="FFFFFF"/>
                </a:solidFill>
              </a:rPr>
              <a:t>-Return: similar champions that have similar features</a:t>
            </a:r>
            <a:endParaRPr sz="1700"/>
          </a:p>
        </p:txBody>
      </p:sp>
      <p:pic>
        <p:nvPicPr>
          <p:cNvPr id="253" name="Google Shape;253;p40"/>
          <p:cNvPicPr preferRelativeResize="0"/>
          <p:nvPr/>
        </p:nvPicPr>
        <p:blipFill>
          <a:blip r:embed="rId3">
            <a:alphaModFix/>
          </a:blip>
          <a:stretch>
            <a:fillRect/>
          </a:stretch>
        </p:blipFill>
        <p:spPr>
          <a:xfrm>
            <a:off x="2420350" y="1387600"/>
            <a:ext cx="6550249" cy="30379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Deployment of </a:t>
            </a:r>
            <a:r>
              <a:rPr lang="zh-TW"/>
              <a:t>Recommendation</a:t>
            </a:r>
            <a:endParaRPr/>
          </a:p>
        </p:txBody>
      </p:sp>
      <p:sp>
        <p:nvSpPr>
          <p:cNvPr id="259" name="Google Shape;259;p41"/>
          <p:cNvSpPr txBox="1"/>
          <p:nvPr>
            <p:ph idx="1" type="body"/>
          </p:nvPr>
        </p:nvSpPr>
        <p:spPr>
          <a:xfrm>
            <a:off x="229600" y="1152463"/>
            <a:ext cx="2088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a:t>
            </a:r>
            <a:r>
              <a:rPr lang="zh-TW">
                <a:solidFill>
                  <a:srgbClr val="FFFFFF"/>
                </a:solidFill>
              </a:rPr>
              <a:t>The order matters: The first one is the most similar</a:t>
            </a:r>
            <a:endParaRPr>
              <a:solidFill>
                <a:srgbClr val="FFFFFF"/>
              </a:solidFill>
            </a:endParaRPr>
          </a:p>
          <a:p>
            <a:pPr indent="0" lvl="0" marL="0" rtl="0" algn="l">
              <a:spcBef>
                <a:spcPts val="1600"/>
              </a:spcBef>
              <a:spcAft>
                <a:spcPts val="0"/>
              </a:spcAft>
              <a:buNone/>
            </a:pPr>
            <a:r>
              <a:rPr lang="zh-TW">
                <a:solidFill>
                  <a:srgbClr val="FFFFFF"/>
                </a:solidFill>
              </a:rPr>
              <a:t>-Tank usually are easy to play</a:t>
            </a:r>
            <a:endParaRPr>
              <a:solidFill>
                <a:srgbClr val="FFFFFF"/>
              </a:solidFill>
            </a:endParaRPr>
          </a:p>
          <a:p>
            <a:pPr indent="0" lvl="0" marL="0" rtl="0" algn="l">
              <a:spcBef>
                <a:spcPts val="1600"/>
              </a:spcBef>
              <a:spcAft>
                <a:spcPts val="1600"/>
              </a:spcAft>
              <a:buNone/>
            </a:pPr>
            <a:r>
              <a:rPr lang="zh-TW">
                <a:solidFill>
                  <a:srgbClr val="FFFFFF"/>
                </a:solidFill>
              </a:rPr>
              <a:t>-There will be more descriptions of the champions</a:t>
            </a:r>
            <a:endParaRPr>
              <a:solidFill>
                <a:srgbClr val="FFFFFF"/>
              </a:solidFill>
            </a:endParaRPr>
          </a:p>
        </p:txBody>
      </p:sp>
      <p:pic>
        <p:nvPicPr>
          <p:cNvPr id="260" name="Google Shape;260;p41"/>
          <p:cNvPicPr preferRelativeResize="0"/>
          <p:nvPr/>
        </p:nvPicPr>
        <p:blipFill>
          <a:blip r:embed="rId3">
            <a:alphaModFix/>
          </a:blip>
          <a:stretch>
            <a:fillRect/>
          </a:stretch>
        </p:blipFill>
        <p:spPr>
          <a:xfrm>
            <a:off x="2317601" y="1243350"/>
            <a:ext cx="6826399" cy="323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264825" y="3101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400"/>
              <a:t>Why League of Legends?</a:t>
            </a:r>
            <a:endParaRPr sz="2400"/>
          </a:p>
        </p:txBody>
      </p:sp>
      <p:pic>
        <p:nvPicPr>
          <p:cNvPr id="77" name="Google Shape;77;p15"/>
          <p:cNvPicPr preferRelativeResize="0"/>
          <p:nvPr/>
        </p:nvPicPr>
        <p:blipFill>
          <a:blip r:embed="rId3">
            <a:alphaModFix/>
          </a:blip>
          <a:stretch>
            <a:fillRect/>
          </a:stretch>
        </p:blipFill>
        <p:spPr>
          <a:xfrm>
            <a:off x="4084550" y="0"/>
            <a:ext cx="5059450" cy="5138201"/>
          </a:xfrm>
          <a:prstGeom prst="rect">
            <a:avLst/>
          </a:prstGeom>
          <a:noFill/>
          <a:ln>
            <a:noFill/>
          </a:ln>
        </p:spPr>
      </p:pic>
      <p:sp>
        <p:nvSpPr>
          <p:cNvPr id="78" name="Google Shape;78;p15"/>
          <p:cNvSpPr txBox="1"/>
          <p:nvPr>
            <p:ph idx="1" type="body"/>
          </p:nvPr>
        </p:nvSpPr>
        <p:spPr>
          <a:xfrm>
            <a:off x="401625" y="1224275"/>
            <a:ext cx="3537000" cy="383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zh-TW" sz="1400">
                <a:solidFill>
                  <a:srgbClr val="FFFFFF"/>
                </a:solidFill>
              </a:rPr>
              <a:t>An icon of the Esports Industry</a:t>
            </a:r>
            <a:endParaRPr sz="1400">
              <a:solidFill>
                <a:srgbClr val="FFFFFF"/>
              </a:solidFill>
            </a:endParaRPr>
          </a:p>
          <a:p>
            <a:pPr indent="-317500" lvl="0" marL="457200" rtl="0" algn="l">
              <a:spcBef>
                <a:spcPts val="0"/>
              </a:spcBef>
              <a:spcAft>
                <a:spcPts val="0"/>
              </a:spcAft>
              <a:buClr>
                <a:srgbClr val="FFFFFF"/>
              </a:buClr>
              <a:buSzPts val="1400"/>
              <a:buChar char="●"/>
            </a:pPr>
            <a:r>
              <a:rPr lang="zh-TW" sz="1400">
                <a:solidFill>
                  <a:srgbClr val="FFFFFF"/>
                </a:solidFill>
              </a:rPr>
              <a:t>Endless combination of champions, and strategies</a:t>
            </a:r>
            <a:endParaRPr sz="1400">
              <a:solidFill>
                <a:srgbClr val="FFFFFF"/>
              </a:solidFill>
            </a:endParaRPr>
          </a:p>
          <a:p>
            <a:pPr indent="-317500" lvl="0" marL="457200" rtl="0" algn="l">
              <a:spcBef>
                <a:spcPts val="0"/>
              </a:spcBef>
              <a:spcAft>
                <a:spcPts val="0"/>
              </a:spcAft>
              <a:buClr>
                <a:srgbClr val="FFFFFF"/>
              </a:buClr>
              <a:buSzPts val="1400"/>
              <a:buChar char="●"/>
            </a:pPr>
            <a:r>
              <a:rPr lang="zh-TW" sz="1400">
                <a:solidFill>
                  <a:srgbClr val="FFFFFF"/>
                </a:solidFill>
              </a:rPr>
              <a:t>Over 3.8 millions ranked game players in just KR server</a:t>
            </a:r>
            <a:endParaRPr sz="1400">
              <a:solidFill>
                <a:srgbClr val="FFFFFF"/>
              </a:solidFill>
            </a:endParaRPr>
          </a:p>
          <a:p>
            <a:pPr indent="0" lvl="0" marL="0" rtl="0" algn="l">
              <a:spcBef>
                <a:spcPts val="1600"/>
              </a:spcBef>
              <a:spcAft>
                <a:spcPts val="0"/>
              </a:spcAft>
              <a:buNone/>
            </a:pPr>
            <a:r>
              <a:t/>
            </a:r>
            <a:endParaRPr sz="1400">
              <a:solidFill>
                <a:srgbClr val="FFFFFF"/>
              </a:solidFill>
            </a:endParaRPr>
          </a:p>
          <a:p>
            <a:pPr indent="0" lvl="0" marL="0" rtl="0" algn="l">
              <a:spcBef>
                <a:spcPts val="1600"/>
              </a:spcBef>
              <a:spcAft>
                <a:spcPts val="1600"/>
              </a:spcAft>
              <a:buNone/>
            </a:pPr>
            <a:r>
              <a:t/>
            </a:r>
            <a:endParaRPr/>
          </a:p>
        </p:txBody>
      </p:sp>
      <p:pic>
        <p:nvPicPr>
          <p:cNvPr id="79" name="Google Shape;79;p15"/>
          <p:cNvPicPr preferRelativeResize="0"/>
          <p:nvPr/>
        </p:nvPicPr>
        <p:blipFill>
          <a:blip r:embed="rId4">
            <a:alphaModFix/>
          </a:blip>
          <a:stretch>
            <a:fillRect/>
          </a:stretch>
        </p:blipFill>
        <p:spPr>
          <a:xfrm>
            <a:off x="6532389" y="0"/>
            <a:ext cx="2611623"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Limitation of Recommendation System</a:t>
            </a:r>
            <a:endParaRPr/>
          </a:p>
        </p:txBody>
      </p:sp>
      <p:sp>
        <p:nvSpPr>
          <p:cNvPr id="266" name="Google Shape;266;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AutoNum type="arabicPeriod"/>
            </a:pPr>
            <a:r>
              <a:rPr lang="zh-TW">
                <a:solidFill>
                  <a:schemeClr val="dk1"/>
                </a:solidFill>
              </a:rPr>
              <a:t>Some of the data are very subjective, e.g. Is that champion an assassin ? </a:t>
            </a:r>
            <a:endParaRPr>
              <a:solidFill>
                <a:schemeClr val="dk1"/>
              </a:solidFill>
            </a:endParaRPr>
          </a:p>
          <a:p>
            <a:pPr indent="0" lvl="0" marL="457200" rtl="0" algn="l">
              <a:spcBef>
                <a:spcPts val="1600"/>
              </a:spcBef>
              <a:spcAft>
                <a:spcPts val="0"/>
              </a:spcAft>
              <a:buNone/>
            </a:pPr>
            <a:r>
              <a:rPr lang="zh-TW">
                <a:solidFill>
                  <a:schemeClr val="dk1"/>
                </a:solidFill>
              </a:rPr>
              <a:t>Is the champion easy to play ?</a:t>
            </a:r>
            <a:endParaRPr>
              <a:solidFill>
                <a:srgbClr val="FFFFFF"/>
              </a:solidFill>
            </a:endParaRPr>
          </a:p>
          <a:p>
            <a:pPr indent="-342900" lvl="0" marL="457200" rtl="0" algn="l">
              <a:spcBef>
                <a:spcPts val="1600"/>
              </a:spcBef>
              <a:spcAft>
                <a:spcPts val="0"/>
              </a:spcAft>
              <a:buClr>
                <a:srgbClr val="FFFFFF"/>
              </a:buClr>
              <a:buSzPts val="1800"/>
              <a:buAutoNum type="arabicPeriod"/>
            </a:pPr>
            <a:r>
              <a:rPr lang="zh-TW">
                <a:solidFill>
                  <a:srgbClr val="FFFFFF"/>
                </a:solidFill>
              </a:rPr>
              <a:t>Better way of recommendation ?  Such as collaborative filtering.</a:t>
            </a:r>
            <a:endParaRPr>
              <a:solidFill>
                <a:srgbClr val="FFFFFF"/>
              </a:solidFill>
            </a:endParaRPr>
          </a:p>
          <a:p>
            <a:pPr indent="0" lvl="0" marL="457200" rtl="0" algn="l">
              <a:spcBef>
                <a:spcPts val="1600"/>
              </a:spcBef>
              <a:spcAft>
                <a:spcPts val="0"/>
              </a:spcAft>
              <a:buNone/>
            </a:pPr>
            <a:r>
              <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pic>
        <p:nvPicPr>
          <p:cNvPr id="267" name="Google Shape;267;p42"/>
          <p:cNvPicPr preferRelativeResize="0"/>
          <p:nvPr/>
        </p:nvPicPr>
        <p:blipFill>
          <a:blip r:embed="rId3">
            <a:alphaModFix/>
          </a:blip>
          <a:stretch>
            <a:fillRect/>
          </a:stretch>
        </p:blipFill>
        <p:spPr>
          <a:xfrm>
            <a:off x="4816225" y="2689325"/>
            <a:ext cx="3810000" cy="2247900"/>
          </a:xfrm>
          <a:prstGeom prst="rect">
            <a:avLst/>
          </a:prstGeom>
          <a:noFill/>
          <a:ln>
            <a:noFill/>
          </a:ln>
        </p:spPr>
      </p:pic>
      <p:pic>
        <p:nvPicPr>
          <p:cNvPr id="268" name="Google Shape;268;p42"/>
          <p:cNvPicPr preferRelativeResize="0"/>
          <p:nvPr/>
        </p:nvPicPr>
        <p:blipFill>
          <a:blip r:embed="rId4">
            <a:alphaModFix/>
          </a:blip>
          <a:stretch>
            <a:fillRect/>
          </a:stretch>
        </p:blipFill>
        <p:spPr>
          <a:xfrm>
            <a:off x="1085500" y="2689325"/>
            <a:ext cx="3270824" cy="2312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3"/>
          <p:cNvSpPr txBox="1"/>
          <p:nvPr>
            <p:ph type="title"/>
          </p:nvPr>
        </p:nvSpPr>
        <p:spPr>
          <a:xfrm>
            <a:off x="516300" y="158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Part 3 - Getting insight from game analytics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Help players make better decision in the game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Comparison of Map Objective</a:t>
            </a:r>
            <a:endParaRPr/>
          </a:p>
        </p:txBody>
      </p:sp>
      <p:sp>
        <p:nvSpPr>
          <p:cNvPr id="279" name="Google Shape;279;p44"/>
          <p:cNvSpPr txBox="1"/>
          <p:nvPr>
            <p:ph idx="1" type="body"/>
          </p:nvPr>
        </p:nvSpPr>
        <p:spPr>
          <a:xfrm>
            <a:off x="311700" y="10766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There are many kinds of objective in the map,  </a:t>
            </a:r>
            <a:r>
              <a:rPr lang="zh-TW">
                <a:solidFill>
                  <a:srgbClr val="FFFFFF"/>
                </a:solidFill>
              </a:rPr>
              <a:t>to improve your winning rate</a:t>
            </a:r>
            <a:r>
              <a:rPr lang="zh-TW">
                <a:solidFill>
                  <a:srgbClr val="FFFFFF"/>
                </a:solidFill>
              </a:rPr>
              <a:t>:</a:t>
            </a:r>
            <a:endParaRPr>
              <a:solidFill>
                <a:srgbClr val="FFFFFF"/>
              </a:solidFill>
            </a:endParaRPr>
          </a:p>
          <a:p>
            <a:pPr indent="0" lvl="0" marL="0" rtl="0" algn="l">
              <a:spcBef>
                <a:spcPts val="1600"/>
              </a:spcBef>
              <a:spcAft>
                <a:spcPts val="0"/>
              </a:spcAft>
              <a:buNone/>
            </a:pPr>
            <a:r>
              <a:rPr lang="zh-TW">
                <a:solidFill>
                  <a:srgbClr val="FFFFFF"/>
                </a:solidFill>
              </a:rPr>
              <a:t>Just like chess game, in the game we do a lot of </a:t>
            </a:r>
            <a:r>
              <a:rPr lang="zh-TW">
                <a:solidFill>
                  <a:srgbClr val="FFFFFF"/>
                </a:solidFill>
              </a:rPr>
              <a:t>strategic</a:t>
            </a:r>
            <a:r>
              <a:rPr lang="zh-TW">
                <a:solidFill>
                  <a:srgbClr val="FFFFFF"/>
                </a:solidFill>
              </a:rPr>
              <a:t> “trading”*, in order to make better decision, we need to know which type of objective is better than another one.</a:t>
            </a:r>
            <a:endParaRPr>
              <a:solidFill>
                <a:srgbClr val="FFFFFF"/>
              </a:solidFill>
            </a:endParaRPr>
          </a:p>
          <a:p>
            <a:pPr indent="0" lvl="0" marL="0" rtl="0" algn="l">
              <a:spcBef>
                <a:spcPts val="1600"/>
              </a:spcBef>
              <a:spcAft>
                <a:spcPts val="0"/>
              </a:spcAft>
              <a:buNone/>
            </a:pPr>
            <a:r>
              <a:rPr lang="zh-TW">
                <a:solidFill>
                  <a:srgbClr val="FFFFFF"/>
                </a:solidFill>
              </a:rPr>
              <a:t>* (Trading means if I take objective A, the other team get objective B) :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80" name="Google Shape;280;p44"/>
          <p:cNvSpPr txBox="1"/>
          <p:nvPr/>
        </p:nvSpPr>
        <p:spPr>
          <a:xfrm>
            <a:off x="3807200" y="3937150"/>
            <a:ext cx="14121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FOR</a:t>
            </a:r>
            <a:endParaRPr sz="2400">
              <a:solidFill>
                <a:srgbClr val="FFFFFF"/>
              </a:solidFill>
            </a:endParaRPr>
          </a:p>
        </p:txBody>
      </p:sp>
      <p:sp>
        <p:nvSpPr>
          <p:cNvPr id="281" name="Google Shape;281;p44"/>
          <p:cNvSpPr txBox="1"/>
          <p:nvPr/>
        </p:nvSpPr>
        <p:spPr>
          <a:xfrm>
            <a:off x="7033825" y="3937150"/>
            <a:ext cx="12354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3000">
                <a:solidFill>
                  <a:srgbClr val="FFFFFF"/>
                </a:solidFill>
              </a:rPr>
              <a:t>?</a:t>
            </a:r>
            <a:endParaRPr sz="3000">
              <a:solidFill>
                <a:srgbClr val="FFFFFF"/>
              </a:solidFill>
            </a:endParaRPr>
          </a:p>
        </p:txBody>
      </p:sp>
      <p:pic>
        <p:nvPicPr>
          <p:cNvPr id="282" name="Google Shape;282;p44"/>
          <p:cNvPicPr preferRelativeResize="0"/>
          <p:nvPr/>
        </p:nvPicPr>
        <p:blipFill>
          <a:blip r:embed="rId3">
            <a:alphaModFix/>
          </a:blip>
          <a:stretch>
            <a:fillRect/>
          </a:stretch>
        </p:blipFill>
        <p:spPr>
          <a:xfrm>
            <a:off x="1937825" y="3196647"/>
            <a:ext cx="1128975" cy="1947628"/>
          </a:xfrm>
          <a:prstGeom prst="rect">
            <a:avLst/>
          </a:prstGeom>
          <a:noFill/>
          <a:ln>
            <a:noFill/>
          </a:ln>
        </p:spPr>
      </p:pic>
      <p:pic>
        <p:nvPicPr>
          <p:cNvPr id="283" name="Google Shape;283;p44"/>
          <p:cNvPicPr preferRelativeResize="0"/>
          <p:nvPr/>
        </p:nvPicPr>
        <p:blipFill>
          <a:blip r:embed="rId4">
            <a:alphaModFix/>
          </a:blip>
          <a:stretch>
            <a:fillRect/>
          </a:stretch>
        </p:blipFill>
        <p:spPr>
          <a:xfrm>
            <a:off x="5219300" y="3197300"/>
            <a:ext cx="1128975" cy="1946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How to answer these questions?</a:t>
            </a:r>
            <a:endParaRPr/>
          </a:p>
        </p:txBody>
      </p:sp>
      <p:pic>
        <p:nvPicPr>
          <p:cNvPr id="289" name="Google Shape;289;p45"/>
          <p:cNvPicPr preferRelativeResize="0"/>
          <p:nvPr/>
        </p:nvPicPr>
        <p:blipFill>
          <a:blip r:embed="rId3">
            <a:alphaModFix/>
          </a:blip>
          <a:stretch>
            <a:fillRect/>
          </a:stretch>
        </p:blipFill>
        <p:spPr>
          <a:xfrm>
            <a:off x="488150" y="3416425"/>
            <a:ext cx="2738909" cy="988575"/>
          </a:xfrm>
          <a:prstGeom prst="rect">
            <a:avLst/>
          </a:prstGeom>
          <a:noFill/>
          <a:ln>
            <a:noFill/>
          </a:ln>
        </p:spPr>
      </p:pic>
      <p:pic>
        <p:nvPicPr>
          <p:cNvPr id="290" name="Google Shape;290;p45"/>
          <p:cNvPicPr preferRelativeResize="0"/>
          <p:nvPr/>
        </p:nvPicPr>
        <p:blipFill>
          <a:blip r:embed="rId4">
            <a:alphaModFix/>
          </a:blip>
          <a:stretch>
            <a:fillRect/>
          </a:stretch>
        </p:blipFill>
        <p:spPr>
          <a:xfrm>
            <a:off x="4916047" y="3316747"/>
            <a:ext cx="2042800" cy="1359400"/>
          </a:xfrm>
          <a:prstGeom prst="rect">
            <a:avLst/>
          </a:prstGeom>
          <a:noFill/>
          <a:ln>
            <a:noFill/>
          </a:ln>
        </p:spPr>
      </p:pic>
      <p:sp>
        <p:nvSpPr>
          <p:cNvPr id="291" name="Google Shape;291;p45"/>
          <p:cNvSpPr txBox="1"/>
          <p:nvPr/>
        </p:nvSpPr>
        <p:spPr>
          <a:xfrm>
            <a:off x="3630275" y="3554825"/>
            <a:ext cx="14121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OR</a:t>
            </a:r>
            <a:endParaRPr sz="2400">
              <a:solidFill>
                <a:srgbClr val="FFFFFF"/>
              </a:solidFill>
            </a:endParaRPr>
          </a:p>
        </p:txBody>
      </p:sp>
      <p:sp>
        <p:nvSpPr>
          <p:cNvPr id="292" name="Google Shape;292;p45"/>
          <p:cNvSpPr txBox="1"/>
          <p:nvPr/>
        </p:nvSpPr>
        <p:spPr>
          <a:xfrm>
            <a:off x="7376000" y="3570363"/>
            <a:ext cx="12354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3000">
                <a:solidFill>
                  <a:srgbClr val="FFFFFF"/>
                </a:solidFill>
              </a:rPr>
              <a:t>?</a:t>
            </a:r>
            <a:endParaRPr sz="3000">
              <a:solidFill>
                <a:srgbClr val="FFFFFF"/>
              </a:solidFill>
            </a:endParaRPr>
          </a:p>
        </p:txBody>
      </p:sp>
      <p:sp>
        <p:nvSpPr>
          <p:cNvPr id="293" name="Google Shape;293;p45"/>
          <p:cNvSpPr txBox="1"/>
          <p:nvPr/>
        </p:nvSpPr>
        <p:spPr>
          <a:xfrm>
            <a:off x="1310950" y="3045600"/>
            <a:ext cx="19161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FFFF"/>
                </a:solidFill>
              </a:rPr>
              <a:t>Dragon</a:t>
            </a:r>
            <a:endParaRPr sz="1800">
              <a:solidFill>
                <a:srgbClr val="FFFFFF"/>
              </a:solidFill>
            </a:endParaRPr>
          </a:p>
        </p:txBody>
      </p:sp>
      <p:pic>
        <p:nvPicPr>
          <p:cNvPr id="294" name="Google Shape;294;p45"/>
          <p:cNvPicPr preferRelativeResize="0"/>
          <p:nvPr/>
        </p:nvPicPr>
        <p:blipFill>
          <a:blip r:embed="rId5">
            <a:alphaModFix/>
          </a:blip>
          <a:stretch>
            <a:fillRect/>
          </a:stretch>
        </p:blipFill>
        <p:spPr>
          <a:xfrm>
            <a:off x="4979400" y="1394113"/>
            <a:ext cx="1916100" cy="1437062"/>
          </a:xfrm>
          <a:prstGeom prst="rect">
            <a:avLst/>
          </a:prstGeom>
          <a:noFill/>
          <a:ln>
            <a:noFill/>
          </a:ln>
        </p:spPr>
      </p:pic>
      <p:pic>
        <p:nvPicPr>
          <p:cNvPr id="295" name="Google Shape;295;p45"/>
          <p:cNvPicPr preferRelativeResize="0"/>
          <p:nvPr/>
        </p:nvPicPr>
        <p:blipFill>
          <a:blip r:embed="rId6">
            <a:alphaModFix/>
          </a:blip>
          <a:stretch>
            <a:fillRect/>
          </a:stretch>
        </p:blipFill>
        <p:spPr>
          <a:xfrm>
            <a:off x="899547" y="1394119"/>
            <a:ext cx="1916100" cy="1275078"/>
          </a:xfrm>
          <a:prstGeom prst="rect">
            <a:avLst/>
          </a:prstGeom>
          <a:noFill/>
          <a:ln>
            <a:noFill/>
          </a:ln>
        </p:spPr>
      </p:pic>
      <p:sp>
        <p:nvSpPr>
          <p:cNvPr id="296" name="Google Shape;296;p45"/>
          <p:cNvSpPr txBox="1"/>
          <p:nvPr/>
        </p:nvSpPr>
        <p:spPr>
          <a:xfrm>
            <a:off x="3542475" y="1678900"/>
            <a:ext cx="1122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OR</a:t>
            </a:r>
            <a:endParaRPr sz="2400">
              <a:solidFill>
                <a:srgbClr val="FFFFFF"/>
              </a:solidFill>
            </a:endParaRPr>
          </a:p>
        </p:txBody>
      </p:sp>
      <p:sp>
        <p:nvSpPr>
          <p:cNvPr id="297" name="Google Shape;297;p45"/>
          <p:cNvSpPr txBox="1"/>
          <p:nvPr/>
        </p:nvSpPr>
        <p:spPr>
          <a:xfrm>
            <a:off x="5275650" y="2976250"/>
            <a:ext cx="13236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FFFF"/>
                </a:solidFill>
              </a:rPr>
              <a:t>Tower</a:t>
            </a:r>
            <a:endParaRPr sz="1800">
              <a:solidFill>
                <a:srgbClr val="FFFFFF"/>
              </a:solidFill>
            </a:endParaRPr>
          </a:p>
        </p:txBody>
      </p:sp>
      <p:sp>
        <p:nvSpPr>
          <p:cNvPr id="298" name="Google Shape;298;p45"/>
          <p:cNvSpPr txBox="1"/>
          <p:nvPr/>
        </p:nvSpPr>
        <p:spPr>
          <a:xfrm>
            <a:off x="1347000" y="1017725"/>
            <a:ext cx="10212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FFFF"/>
                </a:solidFill>
              </a:rPr>
              <a:t>Tower</a:t>
            </a:r>
            <a:endParaRPr sz="1800">
              <a:solidFill>
                <a:srgbClr val="FFFFFF"/>
              </a:solidFill>
            </a:endParaRPr>
          </a:p>
        </p:txBody>
      </p:sp>
      <p:sp>
        <p:nvSpPr>
          <p:cNvPr id="299" name="Google Shape;299;p45"/>
          <p:cNvSpPr txBox="1"/>
          <p:nvPr/>
        </p:nvSpPr>
        <p:spPr>
          <a:xfrm>
            <a:off x="5275650" y="1017725"/>
            <a:ext cx="13236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FFFF"/>
                </a:solidFill>
              </a:rPr>
              <a:t>RiftHerald</a:t>
            </a:r>
            <a:endParaRPr sz="1800">
              <a:solidFill>
                <a:srgbClr val="FFFFFF"/>
              </a:solidFill>
            </a:endParaRPr>
          </a:p>
        </p:txBody>
      </p:sp>
      <p:sp>
        <p:nvSpPr>
          <p:cNvPr id="300" name="Google Shape;300;p45"/>
          <p:cNvSpPr txBox="1"/>
          <p:nvPr/>
        </p:nvSpPr>
        <p:spPr>
          <a:xfrm>
            <a:off x="7376000" y="1691313"/>
            <a:ext cx="12354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3000">
                <a:solidFill>
                  <a:srgbClr val="FFFFFF"/>
                </a:solidFill>
              </a:rPr>
              <a:t>?</a:t>
            </a:r>
            <a:endParaRPr sz="3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By Gaming Analytics</a:t>
            </a:r>
            <a:endParaRPr/>
          </a:p>
        </p:txBody>
      </p:sp>
      <p:sp>
        <p:nvSpPr>
          <p:cNvPr id="306" name="Google Shape;30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solidFill>
                  <a:srgbClr val="F3F3F3"/>
                </a:solidFill>
              </a:rPr>
              <a:t>By comparing the win rate of getting first of different kind of objectives, we can answer those questions in some extent:</a:t>
            </a:r>
            <a:endParaRPr>
              <a:solidFill>
                <a:srgbClr val="F3F3F3"/>
              </a:solidFill>
            </a:endParaRPr>
          </a:p>
        </p:txBody>
      </p:sp>
      <p:pic>
        <p:nvPicPr>
          <p:cNvPr id="307" name="Google Shape;307;p46"/>
          <p:cNvPicPr preferRelativeResize="0"/>
          <p:nvPr/>
        </p:nvPicPr>
        <p:blipFill>
          <a:blip r:embed="rId3">
            <a:alphaModFix/>
          </a:blip>
          <a:stretch>
            <a:fillRect/>
          </a:stretch>
        </p:blipFill>
        <p:spPr>
          <a:xfrm>
            <a:off x="0" y="2883811"/>
            <a:ext cx="9144000" cy="2259677"/>
          </a:xfrm>
          <a:prstGeom prst="rect">
            <a:avLst/>
          </a:prstGeom>
          <a:noFill/>
          <a:ln>
            <a:noFill/>
          </a:ln>
        </p:spPr>
      </p:pic>
      <p:sp>
        <p:nvSpPr>
          <p:cNvPr id="308" name="Google Shape;308;p46"/>
          <p:cNvSpPr txBox="1"/>
          <p:nvPr/>
        </p:nvSpPr>
        <p:spPr>
          <a:xfrm>
            <a:off x="724225" y="1960625"/>
            <a:ext cx="2899500" cy="13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a:t>Inhibitor &gt; Baron</a:t>
            </a:r>
            <a:endParaRPr/>
          </a:p>
          <a:p>
            <a:pPr indent="0" lvl="0" marL="0" rtl="0" algn="ctr">
              <a:spcBef>
                <a:spcPts val="0"/>
              </a:spcBef>
              <a:spcAft>
                <a:spcPts val="0"/>
              </a:spcAft>
              <a:buNone/>
            </a:pPr>
            <a:r>
              <a:rPr lang="zh-TW"/>
              <a:t>Tower &gt; Dragon</a:t>
            </a:r>
            <a:endParaRPr/>
          </a:p>
          <a:p>
            <a:pPr indent="0" lvl="0" marL="0" rtl="0" algn="ctr">
              <a:spcBef>
                <a:spcPts val="0"/>
              </a:spcBef>
              <a:spcAft>
                <a:spcPts val="0"/>
              </a:spcAft>
              <a:buNone/>
            </a:pPr>
            <a:r>
              <a:rPr lang="zh-TW"/>
              <a:t>Dragon &gt; Herald</a:t>
            </a:r>
            <a:endParaRPr/>
          </a:p>
          <a:p>
            <a:pPr indent="0" lvl="0" marL="0" rtl="0" algn="ctr">
              <a:spcBef>
                <a:spcPts val="0"/>
              </a:spcBef>
              <a:spcAft>
                <a:spcPts val="0"/>
              </a:spcAft>
              <a:buNone/>
            </a:pPr>
            <a:r>
              <a:rPr lang="zh-TW"/>
              <a:t>Herald &gt; One kill</a:t>
            </a:r>
            <a:endParaRPr/>
          </a:p>
          <a:p>
            <a:pPr indent="0" lvl="0" marL="0" rtl="0" algn="ctr">
              <a:spcBef>
                <a:spcPts val="0"/>
              </a:spcBef>
              <a:spcAft>
                <a:spcPts val="0"/>
              </a:spcAft>
              <a:buNone/>
            </a:pPr>
            <a:r>
              <a:t/>
            </a:r>
            <a:endParaRPr/>
          </a:p>
        </p:txBody>
      </p:sp>
      <p:sp>
        <p:nvSpPr>
          <p:cNvPr id="309" name="Google Shape;309;p46"/>
          <p:cNvSpPr/>
          <p:nvPr/>
        </p:nvSpPr>
        <p:spPr>
          <a:xfrm flipH="1" rot="10800000">
            <a:off x="6954125" y="1795617"/>
            <a:ext cx="173100" cy="1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6"/>
          <p:cNvSpPr/>
          <p:nvPr/>
        </p:nvSpPr>
        <p:spPr>
          <a:xfrm flipH="1" rot="10800000">
            <a:off x="7106525" y="1948017"/>
            <a:ext cx="173100" cy="1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ap league of legends」の画像検索結果" id="311" name="Google Shape;311;p46"/>
          <p:cNvPicPr preferRelativeResize="0"/>
          <p:nvPr/>
        </p:nvPicPr>
        <p:blipFill>
          <a:blip r:embed="rId4">
            <a:alphaModFix/>
          </a:blip>
          <a:stretch>
            <a:fillRect/>
          </a:stretch>
        </p:blipFill>
        <p:spPr>
          <a:xfrm>
            <a:off x="4216923" y="2375700"/>
            <a:ext cx="4927075" cy="2767800"/>
          </a:xfrm>
          <a:prstGeom prst="rect">
            <a:avLst/>
          </a:prstGeom>
          <a:noFill/>
          <a:ln>
            <a:noFill/>
          </a:ln>
        </p:spPr>
      </p:pic>
      <p:sp>
        <p:nvSpPr>
          <p:cNvPr id="312" name="Google Shape;312;p46"/>
          <p:cNvSpPr/>
          <p:nvPr/>
        </p:nvSpPr>
        <p:spPr>
          <a:xfrm>
            <a:off x="6310775" y="3184925"/>
            <a:ext cx="173100" cy="17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6"/>
          <p:cNvSpPr/>
          <p:nvPr/>
        </p:nvSpPr>
        <p:spPr>
          <a:xfrm>
            <a:off x="6593913" y="3846150"/>
            <a:ext cx="173100" cy="17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6"/>
          <p:cNvSpPr/>
          <p:nvPr/>
        </p:nvSpPr>
        <p:spPr>
          <a:xfrm>
            <a:off x="7207813" y="4395775"/>
            <a:ext cx="173100" cy="17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6"/>
          <p:cNvSpPr/>
          <p:nvPr/>
        </p:nvSpPr>
        <p:spPr>
          <a:xfrm>
            <a:off x="6919625" y="4315075"/>
            <a:ext cx="242100" cy="25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1800">
                <a:solidFill>
                  <a:srgbClr val="FFFF00"/>
                </a:solidFill>
              </a:rPr>
              <a:t>4</a:t>
            </a:r>
            <a:endParaRPr b="1" sz="1800">
              <a:solidFill>
                <a:srgbClr val="FFFF00"/>
              </a:solidFill>
            </a:endParaRPr>
          </a:p>
        </p:txBody>
      </p:sp>
      <p:sp>
        <p:nvSpPr>
          <p:cNvPr id="316" name="Google Shape;316;p46"/>
          <p:cNvSpPr/>
          <p:nvPr/>
        </p:nvSpPr>
        <p:spPr>
          <a:xfrm>
            <a:off x="6712025" y="3765450"/>
            <a:ext cx="242100" cy="25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1800">
                <a:solidFill>
                  <a:srgbClr val="FFFF00"/>
                </a:solidFill>
              </a:rPr>
              <a:t>3</a:t>
            </a:r>
            <a:endParaRPr b="1" sz="1800">
              <a:solidFill>
                <a:srgbClr val="FFFF00"/>
              </a:solidFill>
            </a:endParaRPr>
          </a:p>
        </p:txBody>
      </p:sp>
      <p:sp>
        <p:nvSpPr>
          <p:cNvPr id="317" name="Google Shape;317;p46"/>
          <p:cNvSpPr/>
          <p:nvPr/>
        </p:nvSpPr>
        <p:spPr>
          <a:xfrm>
            <a:off x="6276275" y="2883800"/>
            <a:ext cx="677700" cy="25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1800">
                <a:solidFill>
                  <a:srgbClr val="FFFF00"/>
                </a:solidFill>
              </a:rPr>
              <a:t>2,5</a:t>
            </a:r>
            <a:endParaRPr b="1" sz="1800">
              <a:solidFill>
                <a:srgbClr val="FFFF00"/>
              </a:solidFill>
            </a:endParaRPr>
          </a:p>
        </p:txBody>
      </p:sp>
      <p:sp>
        <p:nvSpPr>
          <p:cNvPr id="318" name="Google Shape;318;p46"/>
          <p:cNvSpPr/>
          <p:nvPr/>
        </p:nvSpPr>
        <p:spPr>
          <a:xfrm>
            <a:off x="7279625" y="2890925"/>
            <a:ext cx="242100" cy="25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1800">
                <a:solidFill>
                  <a:srgbClr val="FFFF00"/>
                </a:solidFill>
              </a:rPr>
              <a:t>1</a:t>
            </a:r>
            <a:endParaRPr b="1" sz="1800">
              <a:solidFill>
                <a:srgbClr val="FFFF00"/>
              </a:solidFill>
            </a:endParaRPr>
          </a:p>
        </p:txBody>
      </p:sp>
      <p:sp>
        <p:nvSpPr>
          <p:cNvPr id="319" name="Google Shape;319;p46"/>
          <p:cNvSpPr/>
          <p:nvPr/>
        </p:nvSpPr>
        <p:spPr>
          <a:xfrm>
            <a:off x="7521725" y="2774125"/>
            <a:ext cx="173100" cy="173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6"/>
          <p:cNvSpPr/>
          <p:nvPr/>
        </p:nvSpPr>
        <p:spPr>
          <a:xfrm>
            <a:off x="899425" y="4760625"/>
            <a:ext cx="2724300" cy="25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7"/>
          <p:cNvSpPr/>
          <p:nvPr/>
        </p:nvSpPr>
        <p:spPr>
          <a:xfrm>
            <a:off x="6568900" y="631025"/>
            <a:ext cx="2359200" cy="4382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7"/>
          <p:cNvSpPr/>
          <p:nvPr/>
        </p:nvSpPr>
        <p:spPr>
          <a:xfrm>
            <a:off x="3336450" y="631025"/>
            <a:ext cx="2359200" cy="43827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7"/>
          <p:cNvSpPr/>
          <p:nvPr/>
        </p:nvSpPr>
        <p:spPr>
          <a:xfrm>
            <a:off x="178575" y="631025"/>
            <a:ext cx="2268900" cy="43827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7"/>
          <p:cNvSpPr/>
          <p:nvPr/>
        </p:nvSpPr>
        <p:spPr>
          <a:xfrm>
            <a:off x="332650" y="3990350"/>
            <a:ext cx="1925700" cy="891900"/>
          </a:xfrm>
          <a:prstGeom prst="rect">
            <a:avLst/>
          </a:prstGeom>
          <a:solidFill>
            <a:srgbClr val="6FA8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FFFFF"/>
                </a:solidFill>
              </a:rPr>
              <a:t>③ Data Analyzing</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zh-TW" sz="1200">
                <a:solidFill>
                  <a:srgbClr val="FFFFFF"/>
                </a:solidFill>
              </a:rPr>
              <a:t>1.</a:t>
            </a:r>
            <a:r>
              <a:rPr lang="zh-TW" sz="1200">
                <a:solidFill>
                  <a:srgbClr val="FFFFFF"/>
                </a:solidFill>
              </a:rPr>
              <a:t>Riot API</a:t>
            </a:r>
            <a:endParaRPr sz="1200">
              <a:solidFill>
                <a:srgbClr val="FFFFFF"/>
              </a:solidFill>
            </a:endParaRPr>
          </a:p>
          <a:p>
            <a:pPr indent="0" lvl="0" marL="0" rtl="0" algn="l">
              <a:spcBef>
                <a:spcPts val="0"/>
              </a:spcBef>
              <a:spcAft>
                <a:spcPts val="0"/>
              </a:spcAft>
              <a:buNone/>
            </a:pPr>
            <a:r>
              <a:rPr lang="zh-TW" sz="1200">
                <a:solidFill>
                  <a:srgbClr val="FFFFFF"/>
                </a:solidFill>
              </a:rPr>
              <a:t>2.Youtube API</a:t>
            </a:r>
            <a:endParaRPr sz="1200">
              <a:solidFill>
                <a:srgbClr val="FFFFFF"/>
              </a:solidFill>
            </a:endParaRPr>
          </a:p>
        </p:txBody>
      </p:sp>
      <p:sp>
        <p:nvSpPr>
          <p:cNvPr id="329" name="Google Shape;329;p47"/>
          <p:cNvSpPr/>
          <p:nvPr/>
        </p:nvSpPr>
        <p:spPr>
          <a:xfrm>
            <a:off x="3427100" y="2548750"/>
            <a:ext cx="2180700" cy="1220100"/>
          </a:xfrm>
          <a:prstGeom prst="roundRect">
            <a:avLst>
              <a:gd fmla="val 16667" name="adj"/>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FFFFF"/>
                </a:solidFill>
              </a:rPr>
              <a:t>② </a:t>
            </a:r>
            <a:r>
              <a:rPr lang="zh-TW" sz="1200">
                <a:solidFill>
                  <a:schemeClr val="dk1"/>
                </a:solidFill>
              </a:rPr>
              <a:t>Prediction</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zh-TW" sz="1200">
                <a:solidFill>
                  <a:srgbClr val="FFFFFF"/>
                </a:solidFill>
              </a:rPr>
              <a:t>1.</a:t>
            </a:r>
            <a:r>
              <a:rPr lang="zh-TW" sz="1200">
                <a:solidFill>
                  <a:srgbClr val="FFFFFF"/>
                </a:solidFill>
              </a:rPr>
              <a:t>Logestic Regression 2.Gradient Boosting</a:t>
            </a:r>
            <a:endParaRPr sz="1200">
              <a:solidFill>
                <a:srgbClr val="FFFFFF"/>
              </a:solidFill>
            </a:endParaRPr>
          </a:p>
          <a:p>
            <a:pPr indent="0" lvl="0" marL="0" rtl="0" algn="l">
              <a:spcBef>
                <a:spcPts val="0"/>
              </a:spcBef>
              <a:spcAft>
                <a:spcPts val="0"/>
              </a:spcAft>
              <a:buNone/>
            </a:pPr>
            <a:r>
              <a:rPr lang="zh-TW" sz="1200">
                <a:solidFill>
                  <a:srgbClr val="FFFFFF"/>
                </a:solidFill>
              </a:rPr>
              <a:t>3.Random Forest</a:t>
            </a:r>
            <a:endParaRPr sz="1200">
              <a:solidFill>
                <a:srgbClr val="FFFFFF"/>
              </a:solidFill>
            </a:endParaRPr>
          </a:p>
        </p:txBody>
      </p:sp>
      <p:sp>
        <p:nvSpPr>
          <p:cNvPr id="330" name="Google Shape;330;p47"/>
          <p:cNvSpPr/>
          <p:nvPr/>
        </p:nvSpPr>
        <p:spPr>
          <a:xfrm>
            <a:off x="3424288" y="1175450"/>
            <a:ext cx="2180700" cy="1220100"/>
          </a:xfrm>
          <a:prstGeom prst="roundRect">
            <a:avLst>
              <a:gd fmla="val 16667" name="adj"/>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FFFFF"/>
                </a:solidFill>
              </a:rPr>
              <a:t>① </a:t>
            </a:r>
            <a:r>
              <a:rPr lang="zh-TW" sz="1200">
                <a:solidFill>
                  <a:schemeClr val="dk1"/>
                </a:solidFill>
              </a:rPr>
              <a:t>Recommendation</a:t>
            </a:r>
            <a:endParaRPr sz="1200">
              <a:solidFill>
                <a:schemeClr val="dk1"/>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zh-TW" sz="1200">
                <a:solidFill>
                  <a:srgbClr val="FFFFFF"/>
                </a:solidFill>
              </a:rPr>
              <a:t>1.</a:t>
            </a:r>
            <a:r>
              <a:rPr lang="zh-TW" sz="1200">
                <a:solidFill>
                  <a:srgbClr val="FFFFFF"/>
                </a:solidFill>
              </a:rPr>
              <a:t>Content-Based Filtering</a:t>
            </a:r>
            <a:endParaRPr sz="1200">
              <a:solidFill>
                <a:srgbClr val="FFFFFF"/>
              </a:solidFill>
            </a:endParaRPr>
          </a:p>
          <a:p>
            <a:pPr indent="0" lvl="0" marL="0" rtl="0" algn="l">
              <a:spcBef>
                <a:spcPts val="0"/>
              </a:spcBef>
              <a:spcAft>
                <a:spcPts val="0"/>
              </a:spcAft>
              <a:buNone/>
            </a:pPr>
            <a:r>
              <a:rPr lang="zh-TW" sz="1200">
                <a:solidFill>
                  <a:srgbClr val="FFFFFF"/>
                </a:solidFill>
              </a:rPr>
              <a:t>2.Scipy Hamming Distance</a:t>
            </a:r>
            <a:endParaRPr sz="1200"/>
          </a:p>
        </p:txBody>
      </p:sp>
      <p:sp>
        <p:nvSpPr>
          <p:cNvPr id="331" name="Google Shape;331;p47"/>
          <p:cNvSpPr/>
          <p:nvPr/>
        </p:nvSpPr>
        <p:spPr>
          <a:xfrm>
            <a:off x="-2256150" y="2571850"/>
            <a:ext cx="1677600" cy="11739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a:solidFill>
                  <a:srgbClr val="FFFFFF"/>
                </a:solidFill>
              </a:rPr>
              <a:t>Champion Data from Riot API</a:t>
            </a:r>
            <a:endParaRPr>
              <a:solidFill>
                <a:srgbClr val="FFFFFF"/>
              </a:solidFill>
            </a:endParaRPr>
          </a:p>
        </p:txBody>
      </p:sp>
      <p:sp>
        <p:nvSpPr>
          <p:cNvPr id="332" name="Google Shape;332;p47"/>
          <p:cNvSpPr/>
          <p:nvPr/>
        </p:nvSpPr>
        <p:spPr>
          <a:xfrm>
            <a:off x="3451175" y="3993475"/>
            <a:ext cx="2153700" cy="891900"/>
          </a:xfrm>
          <a:prstGeom prst="roundRect">
            <a:avLst>
              <a:gd fmla="val 16667" name="adj"/>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FFFFF"/>
                </a:solidFill>
              </a:rPr>
              <a:t>③ </a:t>
            </a:r>
            <a:r>
              <a:rPr lang="zh-TW" sz="1200">
                <a:solidFill>
                  <a:schemeClr val="dk1"/>
                </a:solidFill>
              </a:rPr>
              <a:t>Data Analyzing</a:t>
            </a:r>
            <a:endParaRPr sz="1200">
              <a:solidFill>
                <a:schemeClr val="dk1"/>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zh-TW" sz="1200">
                <a:solidFill>
                  <a:srgbClr val="FFFFFF"/>
                </a:solidFill>
              </a:rPr>
              <a:t>Pandas</a:t>
            </a:r>
            <a:endParaRPr sz="1200">
              <a:solidFill>
                <a:srgbClr val="FFFFFF"/>
              </a:solidFill>
            </a:endParaRPr>
          </a:p>
        </p:txBody>
      </p:sp>
      <p:sp>
        <p:nvSpPr>
          <p:cNvPr id="333" name="Google Shape;333;p47"/>
          <p:cNvSpPr/>
          <p:nvPr/>
        </p:nvSpPr>
        <p:spPr>
          <a:xfrm>
            <a:off x="6656750" y="2564525"/>
            <a:ext cx="2180700" cy="1220100"/>
          </a:xfrm>
          <a:prstGeom prst="roundRect">
            <a:avLst>
              <a:gd fmla="val 16667" name="adj"/>
            </a:avLst>
          </a:prstGeom>
          <a:solidFill>
            <a:srgbClr val="0A0AC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FFFFF"/>
                </a:solidFill>
              </a:rPr>
              <a:t>② </a:t>
            </a:r>
            <a:r>
              <a:rPr lang="zh-TW" sz="1200">
                <a:solidFill>
                  <a:schemeClr val="dk1"/>
                </a:solidFill>
              </a:rPr>
              <a:t>Prediction</a:t>
            </a:r>
            <a:endParaRPr sz="1200">
              <a:solidFill>
                <a:schemeClr val="dk1"/>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zh-TW" sz="1200">
                <a:solidFill>
                  <a:srgbClr val="FFFFFF"/>
                </a:solidFill>
              </a:rPr>
              <a:t>Win Rate Probability</a:t>
            </a:r>
            <a:endParaRPr sz="1200">
              <a:solidFill>
                <a:srgbClr val="FFFFFF"/>
              </a:solidFill>
            </a:endParaRPr>
          </a:p>
          <a:p>
            <a:pPr indent="0" lvl="0" marL="0" rtl="0" algn="l">
              <a:spcBef>
                <a:spcPts val="0"/>
              </a:spcBef>
              <a:spcAft>
                <a:spcPts val="0"/>
              </a:spcAft>
              <a:buNone/>
            </a:pPr>
            <a:r>
              <a:rPr lang="zh-TW" sz="1200">
                <a:solidFill>
                  <a:srgbClr val="FFFFFF"/>
                </a:solidFill>
              </a:rPr>
              <a:t>(</a:t>
            </a:r>
            <a:r>
              <a:rPr lang="zh-TW" sz="1200">
                <a:solidFill>
                  <a:schemeClr val="dk1"/>
                </a:solidFill>
              </a:rPr>
              <a:t>Blue/Red team) </a:t>
            </a:r>
            <a:endParaRPr sz="1200">
              <a:solidFill>
                <a:srgbClr val="FFFFFF"/>
              </a:solidFill>
            </a:endParaRPr>
          </a:p>
        </p:txBody>
      </p:sp>
      <p:sp>
        <p:nvSpPr>
          <p:cNvPr id="334" name="Google Shape;334;p47"/>
          <p:cNvSpPr/>
          <p:nvPr/>
        </p:nvSpPr>
        <p:spPr>
          <a:xfrm>
            <a:off x="332800" y="1199250"/>
            <a:ext cx="1925700" cy="1220100"/>
          </a:xfrm>
          <a:prstGeom prst="rect">
            <a:avLst/>
          </a:prstGeom>
          <a:solidFill>
            <a:srgbClr val="6FA8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FFFFF"/>
                </a:solidFill>
              </a:rPr>
              <a:t>① Recommendation</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zh-TW" sz="1200">
                <a:solidFill>
                  <a:srgbClr val="FFFFFF"/>
                </a:solidFill>
              </a:rPr>
              <a:t>1.</a:t>
            </a:r>
            <a:r>
              <a:rPr lang="zh-TW" sz="1200">
                <a:solidFill>
                  <a:srgbClr val="FFFFFF"/>
                </a:solidFill>
              </a:rPr>
              <a:t>Champion Tag 2.</a:t>
            </a:r>
            <a:r>
              <a:rPr lang="zh-TW" sz="1200">
                <a:solidFill>
                  <a:schemeClr val="dk1"/>
                </a:solidFill>
              </a:rPr>
              <a:t>Champion </a:t>
            </a:r>
            <a:r>
              <a:rPr lang="zh-TW" sz="1200">
                <a:solidFill>
                  <a:srgbClr val="FFFFFF"/>
                </a:solidFill>
              </a:rPr>
              <a:t>Name </a:t>
            </a:r>
            <a:endParaRPr sz="1200">
              <a:solidFill>
                <a:srgbClr val="FFFFFF"/>
              </a:solidFill>
            </a:endParaRPr>
          </a:p>
          <a:p>
            <a:pPr indent="0" lvl="0" marL="0" rtl="0" algn="l">
              <a:spcBef>
                <a:spcPts val="0"/>
              </a:spcBef>
              <a:spcAft>
                <a:spcPts val="0"/>
              </a:spcAft>
              <a:buNone/>
            </a:pPr>
            <a:r>
              <a:rPr lang="zh-TW" sz="1200">
                <a:solidFill>
                  <a:srgbClr val="FFFFFF"/>
                </a:solidFill>
              </a:rPr>
              <a:t>(Favorite Champion)</a:t>
            </a:r>
            <a:endParaRPr sz="1200">
              <a:solidFill>
                <a:srgbClr val="FFFFFF"/>
              </a:solidFill>
            </a:endParaRPr>
          </a:p>
        </p:txBody>
      </p:sp>
      <p:sp>
        <p:nvSpPr>
          <p:cNvPr id="335" name="Google Shape;335;p47"/>
          <p:cNvSpPr/>
          <p:nvPr/>
        </p:nvSpPr>
        <p:spPr>
          <a:xfrm>
            <a:off x="6662663" y="1138550"/>
            <a:ext cx="2180700" cy="1220100"/>
          </a:xfrm>
          <a:prstGeom prst="roundRect">
            <a:avLst>
              <a:gd fmla="val 16667" name="adj"/>
            </a:avLst>
          </a:prstGeom>
          <a:solidFill>
            <a:srgbClr val="0A0AC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FFFFF"/>
                </a:solidFill>
              </a:rPr>
              <a:t>① </a:t>
            </a:r>
            <a:r>
              <a:rPr lang="zh-TW" sz="1200">
                <a:solidFill>
                  <a:schemeClr val="dk1"/>
                </a:solidFill>
              </a:rPr>
              <a:t>Recommendation</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zh-TW" sz="1200">
                <a:solidFill>
                  <a:srgbClr val="FFFFFF"/>
                </a:solidFill>
              </a:rPr>
              <a:t>1.</a:t>
            </a:r>
            <a:r>
              <a:rPr lang="zh-TW" sz="1200">
                <a:solidFill>
                  <a:srgbClr val="FFFFFF"/>
                </a:solidFill>
              </a:rPr>
              <a:t>First Champion</a:t>
            </a:r>
            <a:endParaRPr sz="1200">
              <a:solidFill>
                <a:srgbClr val="FFFFFF"/>
              </a:solidFill>
            </a:endParaRPr>
          </a:p>
          <a:p>
            <a:pPr indent="0" lvl="0" marL="0" rtl="0" algn="l">
              <a:spcBef>
                <a:spcPts val="0"/>
              </a:spcBef>
              <a:spcAft>
                <a:spcPts val="0"/>
              </a:spcAft>
              <a:buNone/>
            </a:pPr>
            <a:r>
              <a:rPr lang="zh-TW" sz="1200">
                <a:solidFill>
                  <a:srgbClr val="FFFFFF"/>
                </a:solidFill>
              </a:rPr>
              <a:t>2.Other C</a:t>
            </a:r>
            <a:r>
              <a:rPr lang="zh-TW" sz="1200">
                <a:solidFill>
                  <a:srgbClr val="FFFFFF"/>
                </a:solidFill>
              </a:rPr>
              <a:t>hampions  </a:t>
            </a:r>
            <a:endParaRPr sz="1200">
              <a:solidFill>
                <a:srgbClr val="FFFFFF"/>
              </a:solidFill>
            </a:endParaRPr>
          </a:p>
          <a:p>
            <a:pPr indent="0" lvl="0" marL="0" rtl="0" algn="l">
              <a:spcBef>
                <a:spcPts val="0"/>
              </a:spcBef>
              <a:spcAft>
                <a:spcPts val="0"/>
              </a:spcAft>
              <a:buNone/>
            </a:pPr>
            <a:r>
              <a:rPr lang="zh-TW" sz="1200">
                <a:solidFill>
                  <a:srgbClr val="FFFFFF"/>
                </a:solidFill>
              </a:rPr>
              <a:t>(Users Probably Like)</a:t>
            </a:r>
            <a:endParaRPr sz="1200">
              <a:solidFill>
                <a:srgbClr val="FFFFFF"/>
              </a:solidFill>
            </a:endParaRPr>
          </a:p>
        </p:txBody>
      </p:sp>
      <p:sp>
        <p:nvSpPr>
          <p:cNvPr id="336" name="Google Shape;336;p47"/>
          <p:cNvSpPr/>
          <p:nvPr/>
        </p:nvSpPr>
        <p:spPr>
          <a:xfrm>
            <a:off x="332800" y="2594800"/>
            <a:ext cx="1925700" cy="1189800"/>
          </a:xfrm>
          <a:prstGeom prst="rect">
            <a:avLst/>
          </a:prstGeom>
          <a:solidFill>
            <a:srgbClr val="6FA8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FFFFF"/>
                </a:solidFill>
              </a:rPr>
              <a:t>② Prediction</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zh-TW" sz="1200">
                <a:solidFill>
                  <a:srgbClr val="FFFFFF"/>
                </a:solidFill>
              </a:rPr>
              <a:t>Champion Names </a:t>
            </a:r>
            <a:endParaRPr sz="1200">
              <a:solidFill>
                <a:srgbClr val="FFFFFF"/>
              </a:solidFill>
            </a:endParaRPr>
          </a:p>
          <a:p>
            <a:pPr indent="0" lvl="0" marL="0" rtl="0" algn="l">
              <a:spcBef>
                <a:spcPts val="0"/>
              </a:spcBef>
              <a:spcAft>
                <a:spcPts val="0"/>
              </a:spcAft>
              <a:buNone/>
            </a:pPr>
            <a:r>
              <a:rPr lang="zh-TW" sz="1200">
                <a:solidFill>
                  <a:srgbClr val="FFFFFF"/>
                </a:solidFill>
              </a:rPr>
              <a:t>(Blue/Red Team)</a:t>
            </a:r>
            <a:endParaRPr sz="1200">
              <a:solidFill>
                <a:srgbClr val="FFFFFF"/>
              </a:solidFill>
            </a:endParaRPr>
          </a:p>
        </p:txBody>
      </p:sp>
      <p:sp>
        <p:nvSpPr>
          <p:cNvPr id="337" name="Google Shape;337;p47"/>
          <p:cNvSpPr txBox="1"/>
          <p:nvPr>
            <p:ph type="title"/>
          </p:nvPr>
        </p:nvSpPr>
        <p:spPr>
          <a:xfrm>
            <a:off x="166125" y="34450"/>
            <a:ext cx="85206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One page to show the overall project</a:t>
            </a:r>
            <a:endParaRPr/>
          </a:p>
        </p:txBody>
      </p:sp>
      <p:sp>
        <p:nvSpPr>
          <p:cNvPr id="338" name="Google Shape;338;p47"/>
          <p:cNvSpPr/>
          <p:nvPr/>
        </p:nvSpPr>
        <p:spPr>
          <a:xfrm>
            <a:off x="2559775" y="2907425"/>
            <a:ext cx="680100" cy="439500"/>
          </a:xfrm>
          <a:prstGeom prst="rightArrow">
            <a:avLst>
              <a:gd fmla="val 50000" name="adj1"/>
              <a:gd fmla="val 50000"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p:nvPr/>
        </p:nvSpPr>
        <p:spPr>
          <a:xfrm>
            <a:off x="6662675" y="3990500"/>
            <a:ext cx="2180700" cy="891900"/>
          </a:xfrm>
          <a:prstGeom prst="roundRect">
            <a:avLst>
              <a:gd fmla="val 16667" name="adj"/>
            </a:avLst>
          </a:prstGeom>
          <a:solidFill>
            <a:srgbClr val="0A0AC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FFFFFF"/>
                </a:solidFill>
              </a:rPr>
              <a:t>③ </a:t>
            </a:r>
            <a:r>
              <a:rPr lang="zh-TW" sz="1200">
                <a:solidFill>
                  <a:schemeClr val="dk1"/>
                </a:solidFill>
              </a:rPr>
              <a:t>Data Analyzing</a:t>
            </a:r>
            <a:endParaRPr sz="1200">
              <a:solidFill>
                <a:schemeClr val="dk1"/>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zh-TW" sz="1200">
                <a:solidFill>
                  <a:srgbClr val="FFFFFF"/>
                </a:solidFill>
              </a:rPr>
              <a:t>Better Decisions Info</a:t>
            </a:r>
            <a:endParaRPr sz="1200">
              <a:solidFill>
                <a:srgbClr val="FFFFFF"/>
              </a:solidFill>
            </a:endParaRPr>
          </a:p>
        </p:txBody>
      </p:sp>
      <p:sp>
        <p:nvSpPr>
          <p:cNvPr id="340" name="Google Shape;340;p47"/>
          <p:cNvSpPr/>
          <p:nvPr/>
        </p:nvSpPr>
        <p:spPr>
          <a:xfrm>
            <a:off x="5792213" y="2907425"/>
            <a:ext cx="680100" cy="439500"/>
          </a:xfrm>
          <a:prstGeom prst="rightArrow">
            <a:avLst>
              <a:gd fmla="val 50000" name="adj1"/>
              <a:gd fmla="val 50000" name="adj2"/>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7"/>
          <p:cNvSpPr/>
          <p:nvPr/>
        </p:nvSpPr>
        <p:spPr>
          <a:xfrm>
            <a:off x="845975" y="730250"/>
            <a:ext cx="934200" cy="300600"/>
          </a:xfrm>
          <a:prstGeom prst="roundRect">
            <a:avLst>
              <a:gd fmla="val 16667"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FFFFFF"/>
                </a:solidFill>
              </a:rPr>
              <a:t>Input</a:t>
            </a:r>
            <a:endParaRPr>
              <a:solidFill>
                <a:srgbClr val="FFFFFF"/>
              </a:solidFill>
            </a:endParaRPr>
          </a:p>
        </p:txBody>
      </p:sp>
      <p:sp>
        <p:nvSpPr>
          <p:cNvPr id="342" name="Google Shape;342;p47"/>
          <p:cNvSpPr/>
          <p:nvPr/>
        </p:nvSpPr>
        <p:spPr>
          <a:xfrm>
            <a:off x="4065938" y="718338"/>
            <a:ext cx="934200" cy="3006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FFFFFF"/>
                </a:solidFill>
              </a:rPr>
              <a:t>Process</a:t>
            </a:r>
            <a:endParaRPr>
              <a:solidFill>
                <a:srgbClr val="FFFFFF"/>
              </a:solidFill>
            </a:endParaRPr>
          </a:p>
        </p:txBody>
      </p:sp>
      <p:sp>
        <p:nvSpPr>
          <p:cNvPr id="343" name="Google Shape;343;p47"/>
          <p:cNvSpPr/>
          <p:nvPr/>
        </p:nvSpPr>
        <p:spPr>
          <a:xfrm>
            <a:off x="7285913" y="730238"/>
            <a:ext cx="934200" cy="300600"/>
          </a:xfrm>
          <a:prstGeom prst="roundRect">
            <a:avLst>
              <a:gd fmla="val 16667" name="adj"/>
            </a:avLst>
          </a:prstGeom>
          <a:solidFill>
            <a:srgbClr val="0A0AC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FFFFFF"/>
                </a:solidFill>
              </a:rPr>
              <a:t>Output</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83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Why League of Legends?</a:t>
            </a:r>
            <a:endParaRPr/>
          </a:p>
        </p:txBody>
      </p:sp>
      <p:sp>
        <p:nvSpPr>
          <p:cNvPr id="85" name="Google Shape;85;p16"/>
          <p:cNvSpPr txBox="1"/>
          <p:nvPr>
            <p:ph idx="1" type="body"/>
          </p:nvPr>
        </p:nvSpPr>
        <p:spPr>
          <a:xfrm>
            <a:off x="311700" y="128400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zh-TW" sz="1400">
                <a:solidFill>
                  <a:schemeClr val="dk1"/>
                </a:solidFill>
              </a:rPr>
              <a:t>Highest revenue free-to-play PC game in 2017</a:t>
            </a:r>
            <a:endParaRPr/>
          </a:p>
          <a:p>
            <a:pPr indent="0" lvl="0" marL="457200" rtl="0" algn="l">
              <a:spcBef>
                <a:spcPts val="1600"/>
              </a:spcBef>
              <a:spcAft>
                <a:spcPts val="0"/>
              </a:spcAft>
              <a:buNone/>
            </a:pPr>
            <a:r>
              <a:t/>
            </a:r>
            <a:endParaRPr sz="1400">
              <a:solidFill>
                <a:schemeClr val="dk1"/>
              </a:solidFill>
            </a:endParaRPr>
          </a:p>
          <a:p>
            <a:pPr indent="-317500" lvl="0" marL="457200" rtl="0" algn="l">
              <a:spcBef>
                <a:spcPts val="1600"/>
              </a:spcBef>
              <a:spcAft>
                <a:spcPts val="0"/>
              </a:spcAft>
              <a:buClr>
                <a:schemeClr val="dk1"/>
              </a:buClr>
              <a:buSzPts val="1400"/>
              <a:buChar char="●"/>
            </a:pPr>
            <a:r>
              <a:rPr lang="zh-TW" sz="1400">
                <a:solidFill>
                  <a:schemeClr val="dk1"/>
                </a:solidFill>
              </a:rPr>
              <a:t>Most popular MOBA game</a:t>
            </a:r>
            <a:endParaRPr/>
          </a:p>
          <a:p>
            <a:pPr indent="0" lvl="0" marL="0" rtl="0" algn="l">
              <a:spcBef>
                <a:spcPts val="1600"/>
              </a:spcBef>
              <a:spcAft>
                <a:spcPts val="1600"/>
              </a:spcAft>
              <a:buNone/>
            </a:pPr>
            <a:r>
              <a:t/>
            </a:r>
            <a:endParaRPr/>
          </a:p>
        </p:txBody>
      </p:sp>
      <p:pic>
        <p:nvPicPr>
          <p:cNvPr id="86" name="Google Shape;86;p16"/>
          <p:cNvPicPr preferRelativeResize="0"/>
          <p:nvPr/>
        </p:nvPicPr>
        <p:blipFill>
          <a:blip r:embed="rId3">
            <a:alphaModFix/>
          </a:blip>
          <a:stretch>
            <a:fillRect/>
          </a:stretch>
        </p:blipFill>
        <p:spPr>
          <a:xfrm>
            <a:off x="4572000" y="337975"/>
            <a:ext cx="4571999" cy="427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Aim</a:t>
            </a:r>
            <a:endParaRPr/>
          </a:p>
        </p:txBody>
      </p:sp>
      <p:sp>
        <p:nvSpPr>
          <p:cNvPr id="92" name="Google Shape;92;p17"/>
          <p:cNvSpPr txBox="1"/>
          <p:nvPr>
            <p:ph idx="1" type="body"/>
          </p:nvPr>
        </p:nvSpPr>
        <p:spPr>
          <a:xfrm>
            <a:off x="1052550" y="1397200"/>
            <a:ext cx="7038900" cy="291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AutoNum type="arabicPeriod"/>
            </a:pPr>
            <a:r>
              <a:rPr lang="zh-TW" sz="2200">
                <a:solidFill>
                  <a:srgbClr val="FFFFFF"/>
                </a:solidFill>
              </a:rPr>
              <a:t>Improve gaming experience of League of Legends</a:t>
            </a:r>
            <a:endParaRPr sz="2200">
              <a:solidFill>
                <a:srgbClr val="FFFFFF"/>
              </a:solidFill>
            </a:endParaRPr>
          </a:p>
          <a:p>
            <a:pPr indent="0" lvl="0" marL="0" rtl="0" algn="l">
              <a:spcBef>
                <a:spcPts val="1600"/>
              </a:spcBef>
              <a:spcAft>
                <a:spcPts val="0"/>
              </a:spcAft>
              <a:buNone/>
            </a:pPr>
            <a:r>
              <a:t/>
            </a:r>
            <a:endParaRPr sz="2200">
              <a:solidFill>
                <a:srgbClr val="FFFFFF"/>
              </a:solidFill>
            </a:endParaRPr>
          </a:p>
          <a:p>
            <a:pPr indent="-368300" lvl="0" marL="457200" rtl="0" algn="l">
              <a:spcBef>
                <a:spcPts val="1600"/>
              </a:spcBef>
              <a:spcAft>
                <a:spcPts val="0"/>
              </a:spcAft>
              <a:buClr>
                <a:srgbClr val="FFFFFF"/>
              </a:buClr>
              <a:buSzPts val="2200"/>
              <a:buAutoNum type="arabicPeriod"/>
            </a:pPr>
            <a:r>
              <a:rPr lang="zh-TW" sz="2200">
                <a:solidFill>
                  <a:srgbClr val="FFFFFF"/>
                </a:solidFill>
              </a:rPr>
              <a:t>Provides insights to gamers for League of Legends</a:t>
            </a:r>
            <a:endParaRPr sz="2200">
              <a:solidFill>
                <a:srgbClr val="FFFFFF"/>
              </a:solidFill>
            </a:endParaRPr>
          </a:p>
          <a:p>
            <a:pPr indent="0" lvl="0" marL="457200" rtl="0" algn="l">
              <a:spcBef>
                <a:spcPts val="1600"/>
              </a:spcBef>
              <a:spcAft>
                <a:spcPts val="0"/>
              </a:spcAft>
              <a:buNone/>
            </a:pPr>
            <a:r>
              <a:t/>
            </a:r>
            <a:endParaRPr sz="2200"/>
          </a:p>
          <a:p>
            <a:pPr indent="0" lvl="0" marL="457200" rtl="0" algn="l">
              <a:spcBef>
                <a:spcPts val="1600"/>
              </a:spcBef>
              <a:spcAft>
                <a:spcPts val="1600"/>
              </a:spcAft>
              <a:buNone/>
            </a:pPr>
            <a:r>
              <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1188350" y="34132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solidFill>
                  <a:srgbClr val="FFFFFF"/>
                </a:solidFill>
              </a:rPr>
              <a:t>How?</a:t>
            </a:r>
            <a:endParaRPr>
              <a:solidFill>
                <a:srgbClr val="FFFFFF"/>
              </a:solidFill>
            </a:endParaRPr>
          </a:p>
        </p:txBody>
      </p:sp>
      <p:sp>
        <p:nvSpPr>
          <p:cNvPr id="98" name="Google Shape;98;p18"/>
          <p:cNvSpPr txBox="1"/>
          <p:nvPr>
            <p:ph idx="1" type="body"/>
          </p:nvPr>
        </p:nvSpPr>
        <p:spPr>
          <a:xfrm>
            <a:off x="1260975" y="15659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FFFFFF"/>
                </a:solidFill>
                <a:highlight>
                  <a:srgbClr val="000000"/>
                </a:highlight>
              </a:rPr>
              <a:t>1</a:t>
            </a:r>
            <a:r>
              <a:rPr lang="zh-TW" sz="2400">
                <a:solidFill>
                  <a:srgbClr val="FFFFFF"/>
                </a:solidFill>
                <a:highlight>
                  <a:srgbClr val="000000"/>
                </a:highlight>
                <a:latin typeface="Arial"/>
                <a:ea typeface="Arial"/>
                <a:cs typeface="Arial"/>
                <a:sym typeface="Arial"/>
              </a:rPr>
              <a:t>.  Match Prediction System (Machine Learning)</a:t>
            </a:r>
            <a:endParaRPr sz="2400">
              <a:solidFill>
                <a:srgbClr val="FFFFFF"/>
              </a:solidFill>
              <a:highlight>
                <a:srgbClr val="000000"/>
              </a:highlight>
              <a:latin typeface="Arial"/>
              <a:ea typeface="Arial"/>
              <a:cs typeface="Arial"/>
              <a:sym typeface="Arial"/>
            </a:endParaRPr>
          </a:p>
          <a:p>
            <a:pPr indent="0" lvl="0" marL="0" rtl="0" algn="l">
              <a:spcBef>
                <a:spcPts val="1600"/>
              </a:spcBef>
              <a:spcAft>
                <a:spcPts val="0"/>
              </a:spcAft>
              <a:buNone/>
            </a:pPr>
            <a:r>
              <a:rPr lang="zh-TW" sz="2400">
                <a:solidFill>
                  <a:srgbClr val="FFFFFF"/>
                </a:solidFill>
                <a:highlight>
                  <a:srgbClr val="000000"/>
                </a:highlight>
              </a:rPr>
              <a:t>2</a:t>
            </a:r>
            <a:r>
              <a:rPr lang="zh-TW" sz="2400">
                <a:solidFill>
                  <a:srgbClr val="FFFFFF"/>
                </a:solidFill>
                <a:highlight>
                  <a:srgbClr val="000000"/>
                </a:highlight>
                <a:latin typeface="Arial"/>
                <a:ea typeface="Arial"/>
                <a:cs typeface="Arial"/>
                <a:sym typeface="Arial"/>
              </a:rPr>
              <a:t>.  Recommendation System </a:t>
            </a:r>
            <a:endParaRPr sz="2400">
              <a:solidFill>
                <a:srgbClr val="FFFFFF"/>
              </a:solidFill>
              <a:highlight>
                <a:srgbClr val="000000"/>
              </a:highlight>
              <a:latin typeface="Arial"/>
              <a:ea typeface="Arial"/>
              <a:cs typeface="Arial"/>
              <a:sym typeface="Arial"/>
            </a:endParaRPr>
          </a:p>
          <a:p>
            <a:pPr indent="457200" lvl="0" marL="0" rtl="0" algn="l">
              <a:spcBef>
                <a:spcPts val="1600"/>
              </a:spcBef>
              <a:spcAft>
                <a:spcPts val="0"/>
              </a:spcAft>
              <a:buNone/>
            </a:pPr>
            <a:r>
              <a:rPr lang="zh-TW" sz="2400">
                <a:solidFill>
                  <a:srgbClr val="FFFFFF"/>
                </a:solidFill>
                <a:highlight>
                  <a:srgbClr val="000000"/>
                </a:highlight>
                <a:latin typeface="Arial"/>
                <a:ea typeface="Arial"/>
                <a:cs typeface="Arial"/>
                <a:sym typeface="Arial"/>
              </a:rPr>
              <a:t>(Based on champion features)</a:t>
            </a:r>
            <a:endParaRPr sz="2400">
              <a:solidFill>
                <a:srgbClr val="FFFFFF"/>
              </a:solidFill>
              <a:highlight>
                <a:srgbClr val="000000"/>
              </a:highlight>
              <a:latin typeface="Arial"/>
              <a:ea typeface="Arial"/>
              <a:cs typeface="Arial"/>
              <a:sym typeface="Arial"/>
            </a:endParaRPr>
          </a:p>
          <a:p>
            <a:pPr indent="0" lvl="0" marL="0" rtl="0" algn="l">
              <a:spcBef>
                <a:spcPts val="1600"/>
              </a:spcBef>
              <a:spcAft>
                <a:spcPts val="1600"/>
              </a:spcAft>
              <a:buNone/>
            </a:pPr>
            <a:r>
              <a:rPr lang="zh-TW" sz="2400">
                <a:solidFill>
                  <a:srgbClr val="FFFFFF"/>
                </a:solidFill>
                <a:highlight>
                  <a:srgbClr val="000000"/>
                </a:highlight>
                <a:latin typeface="Arial"/>
                <a:ea typeface="Arial"/>
                <a:cs typeface="Arial"/>
                <a:sym typeface="Arial"/>
              </a:rPr>
              <a:t> </a:t>
            </a:r>
            <a:r>
              <a:rPr lang="zh-TW" sz="2400">
                <a:solidFill>
                  <a:srgbClr val="FFFFFF"/>
                </a:solidFill>
                <a:highlight>
                  <a:srgbClr val="F8F8F8"/>
                </a:highlight>
                <a:latin typeface="Arial"/>
                <a:ea typeface="Arial"/>
                <a:cs typeface="Arial"/>
                <a:sym typeface="Arial"/>
              </a:rPr>
              <a:t>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Brief Introduction</a:t>
            </a:r>
            <a:endParaRPr/>
          </a:p>
        </p:txBody>
      </p:sp>
      <p:sp>
        <p:nvSpPr>
          <p:cNvPr id="104" name="Google Shape;104;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TW" sz="1400">
                <a:solidFill>
                  <a:srgbClr val="FFFFFF"/>
                </a:solidFill>
              </a:rPr>
              <a:t>Two teams battle 5v5 in real time</a:t>
            </a:r>
            <a:endParaRPr>
              <a:solidFill>
                <a:srgbClr val="FFFFFF"/>
              </a:solidFill>
            </a:endParaRPr>
          </a:p>
        </p:txBody>
      </p:sp>
      <p:pic>
        <p:nvPicPr>
          <p:cNvPr id="105" name="Google Shape;105;p19"/>
          <p:cNvPicPr preferRelativeResize="0"/>
          <p:nvPr/>
        </p:nvPicPr>
        <p:blipFill>
          <a:blip r:embed="rId3">
            <a:alphaModFix/>
          </a:blip>
          <a:stretch>
            <a:fillRect/>
          </a:stretch>
        </p:blipFill>
        <p:spPr>
          <a:xfrm>
            <a:off x="355437" y="1809751"/>
            <a:ext cx="3573264" cy="3333750"/>
          </a:xfrm>
          <a:prstGeom prst="rect">
            <a:avLst/>
          </a:prstGeom>
          <a:noFill/>
          <a:ln>
            <a:noFill/>
          </a:ln>
        </p:spPr>
      </p:pic>
      <p:pic>
        <p:nvPicPr>
          <p:cNvPr id="106" name="Google Shape;106;p19"/>
          <p:cNvPicPr preferRelativeResize="0"/>
          <p:nvPr/>
        </p:nvPicPr>
        <p:blipFill>
          <a:blip r:embed="rId4">
            <a:alphaModFix/>
          </a:blip>
          <a:stretch>
            <a:fillRect/>
          </a:stretch>
        </p:blipFill>
        <p:spPr>
          <a:xfrm>
            <a:off x="3858900" y="1809750"/>
            <a:ext cx="4762500" cy="3333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20"/>
          <p:cNvPicPr preferRelativeResize="0"/>
          <p:nvPr/>
        </p:nvPicPr>
        <p:blipFill rotWithShape="1">
          <a:blip r:embed="rId3">
            <a:alphaModFix/>
          </a:blip>
          <a:srcRect b="0" l="0" r="-5954" t="-5954"/>
          <a:stretch/>
        </p:blipFill>
        <p:spPr>
          <a:xfrm>
            <a:off x="3969600" y="1828575"/>
            <a:ext cx="4974425" cy="3314924"/>
          </a:xfrm>
          <a:prstGeom prst="rect">
            <a:avLst/>
          </a:prstGeom>
          <a:noFill/>
          <a:ln>
            <a:noFill/>
          </a:ln>
        </p:spPr>
      </p:pic>
      <p:pic>
        <p:nvPicPr>
          <p:cNvPr id="112" name="Google Shape;112;p20"/>
          <p:cNvPicPr preferRelativeResize="0"/>
          <p:nvPr/>
        </p:nvPicPr>
        <p:blipFill>
          <a:blip r:embed="rId4">
            <a:alphaModFix/>
          </a:blip>
          <a:stretch>
            <a:fillRect/>
          </a:stretch>
        </p:blipFill>
        <p:spPr>
          <a:xfrm>
            <a:off x="0" y="1947975"/>
            <a:ext cx="3969600" cy="3195525"/>
          </a:xfrm>
          <a:prstGeom prst="rect">
            <a:avLst/>
          </a:prstGeom>
          <a:noFill/>
          <a:ln>
            <a:noFill/>
          </a:ln>
        </p:spPr>
      </p:pic>
      <p:sp>
        <p:nvSpPr>
          <p:cNvPr id="113" name="Google Shape;113;p20"/>
          <p:cNvSpPr txBox="1"/>
          <p:nvPr/>
        </p:nvSpPr>
        <p:spPr>
          <a:xfrm>
            <a:off x="722650" y="1453475"/>
            <a:ext cx="2656800" cy="7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FFFF"/>
                </a:solidFill>
              </a:rPr>
              <a:t>Map and Position</a:t>
            </a:r>
            <a:endParaRPr sz="1800">
              <a:solidFill>
                <a:srgbClr val="FFFFFF"/>
              </a:solidFill>
            </a:endParaRPr>
          </a:p>
        </p:txBody>
      </p:sp>
      <p:sp>
        <p:nvSpPr>
          <p:cNvPr id="114" name="Google Shape;114;p20"/>
          <p:cNvSpPr txBox="1"/>
          <p:nvPr/>
        </p:nvSpPr>
        <p:spPr>
          <a:xfrm>
            <a:off x="5328850" y="1504625"/>
            <a:ext cx="2533200" cy="6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FFFFFF"/>
                </a:solidFill>
              </a:rPr>
              <a:t>5 v 5</a:t>
            </a:r>
            <a:endParaRPr sz="1800">
              <a:solidFill>
                <a:srgbClr val="FFFFFF"/>
              </a:solidFill>
            </a:endParaRPr>
          </a:p>
        </p:txBody>
      </p:sp>
      <p:sp>
        <p:nvSpPr>
          <p:cNvPr id="115" name="Google Shape;115;p20"/>
          <p:cNvSpPr txBox="1"/>
          <p:nvPr/>
        </p:nvSpPr>
        <p:spPr>
          <a:xfrm>
            <a:off x="895875" y="278025"/>
            <a:ext cx="6564600" cy="9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800">
                <a:solidFill>
                  <a:srgbClr val="FFFFFF"/>
                </a:solidFill>
              </a:rPr>
              <a:t>Champions are the player-controlled character in League of Legends. Each champion possesses unique abilities and attributes.</a:t>
            </a:r>
            <a:endParaRPr b="1" sz="18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Data Wrangling From Riot API</a:t>
            </a:r>
            <a:endParaRPr/>
          </a:p>
        </p:txBody>
      </p:sp>
      <p:pic>
        <p:nvPicPr>
          <p:cNvPr id="121" name="Google Shape;121;p21"/>
          <p:cNvPicPr preferRelativeResize="0"/>
          <p:nvPr/>
        </p:nvPicPr>
        <p:blipFill>
          <a:blip r:embed="rId3">
            <a:alphaModFix/>
          </a:blip>
          <a:stretch>
            <a:fillRect/>
          </a:stretch>
        </p:blipFill>
        <p:spPr>
          <a:xfrm>
            <a:off x="0" y="1666603"/>
            <a:ext cx="9144001" cy="34768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